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heme/theme2.xml" ContentType="application/vnd.openxmlformats-officedocument.them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1.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9"/>
  </p:notesMasterIdLst>
  <p:sldIdLst>
    <p:sldId id="409" r:id="rId2"/>
    <p:sldId id="454" r:id="rId3"/>
    <p:sldId id="455" r:id="rId4"/>
    <p:sldId id="456" r:id="rId5"/>
    <p:sldId id="457" r:id="rId6"/>
    <p:sldId id="463" r:id="rId7"/>
    <p:sldId id="460" r:id="rId8"/>
    <p:sldId id="461" r:id="rId9"/>
    <p:sldId id="462" r:id="rId10"/>
    <p:sldId id="465" r:id="rId11"/>
    <p:sldId id="467" r:id="rId12"/>
    <p:sldId id="468" r:id="rId13"/>
    <p:sldId id="469" r:id="rId14"/>
    <p:sldId id="470" r:id="rId15"/>
    <p:sldId id="471" r:id="rId16"/>
    <p:sldId id="472" r:id="rId17"/>
    <p:sldId id="466" r:id="rId18"/>
  </p:sldIdLst>
  <p:sldSz cx="12192000" cy="6858000"/>
  <p:notesSz cx="6858000" cy="9144000"/>
  <p:embeddedFontLst>
    <p:embeddedFont>
      <p:font typeface="Calibri" panose="020F0502020204030204" pitchFamily="34" charset="0"/>
      <p:regular r:id="rId20"/>
      <p:bold r:id="rId21"/>
      <p:italic r:id="rId22"/>
      <p:boldItalic r:id="rId2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0">
          <p15:clr>
            <a:srgbClr val="A4A3A4"/>
          </p15:clr>
        </p15:guide>
        <p15:guide id="2" pos="3902">
          <p15:clr>
            <a:srgbClr val="A4A3A4"/>
          </p15:clr>
        </p15:guide>
      </p15:sldGuideLst>
    </p:ext>
    <p:ext uri="{2D200454-40CA-4A62-9FC3-DE9A4176ACB9}">
      <p15:notesGuideLst xmlns:p15="http://schemas.microsoft.com/office/powerpoint/2012/main"/>
    </p:ext>
    <p:ext uri="{505F2C04-C923-438B-8C0F-E0CD2BADF298}">
      <wppc:fontMiss xmln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3585F"/>
    <a:srgbClr val="1E2023"/>
    <a:srgbClr val="2D323D"/>
    <a:srgbClr val="E8E8E8"/>
    <a:srgbClr val="24242A"/>
    <a:srgbClr val="575B64"/>
    <a:srgbClr val="DE1A37"/>
    <a:srgbClr val="FB4707"/>
    <a:srgbClr val="883C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34" autoAdjust="0"/>
    <p:restoredTop sz="94660"/>
  </p:normalViewPr>
  <p:slideViewPr>
    <p:cSldViewPr snapToGrid="0">
      <p:cViewPr varScale="1">
        <p:scale>
          <a:sx n="147" d="100"/>
          <a:sy n="147" d="100"/>
        </p:scale>
        <p:origin x="216" y="360"/>
      </p:cViewPr>
      <p:guideLst>
        <p:guide orient="horz" pos="2280"/>
        <p:guide pos="3902"/>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2021/12/8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slideMaster" Target="../slideMasters/slideMaster1.xml"/><Relationship Id="rId5" Type="http://schemas.openxmlformats.org/officeDocument/2006/relationships/tags" Target="../tags/tag10.xml"/><Relationship Id="rId4" Type="http://schemas.openxmlformats.org/officeDocument/2006/relationships/tags" Target="../tags/tag9.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tags" Target="../tags/tag53.xml"/><Relationship Id="rId5" Type="http://schemas.openxmlformats.org/officeDocument/2006/relationships/slideMaster" Target="../slideMasters/slideMaster1.xml"/><Relationship Id="rId4" Type="http://schemas.openxmlformats.org/officeDocument/2006/relationships/tags" Target="../tags/tag56.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slideMaster" Target="../slideMasters/slideMaster1.xml"/><Relationship Id="rId5" Type="http://schemas.openxmlformats.org/officeDocument/2006/relationships/tags" Target="../tags/tag61.xml"/><Relationship Id="rId4" Type="http://schemas.openxmlformats.org/officeDocument/2006/relationships/tags" Target="../tags/tag60.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slideMaster" Target="../slideMasters/slideMaster1.xml"/><Relationship Id="rId5" Type="http://schemas.openxmlformats.org/officeDocument/2006/relationships/tags" Target="../tags/tag15.xml"/><Relationship Id="rId4" Type="http://schemas.openxmlformats.org/officeDocument/2006/relationships/tags" Target="../tags/tag14.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Master" Target="../slideMasters/slideMaster1.xml"/><Relationship Id="rId5" Type="http://schemas.openxmlformats.org/officeDocument/2006/relationships/tags" Target="../tags/tag20.xml"/><Relationship Id="rId4" Type="http://schemas.openxmlformats.org/officeDocument/2006/relationships/tags" Target="../tags/tag19.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slideMaster" Target="../slideMasters/slideMaster1.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4.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tags" Target="../tags/tag35.xml"/><Relationship Id="rId5" Type="http://schemas.openxmlformats.org/officeDocument/2006/relationships/slideMaster" Target="../slideMasters/slideMaster1.xml"/><Relationship Id="rId4" Type="http://schemas.openxmlformats.org/officeDocument/2006/relationships/tags" Target="../tags/tag38.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4.xml"/><Relationship Id="rId7" Type="http://schemas.openxmlformats.org/officeDocument/2006/relationships/slideMaster" Target="../slideMasters/slideMaster1.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slideMaster" Target="../slideMasters/slideMaster1.xml"/><Relationship Id="rId5" Type="http://schemas.openxmlformats.org/officeDocument/2006/relationships/tags" Target="../tags/tag52.xml"/><Relationship Id="rId4" Type="http://schemas.openxmlformats.org/officeDocument/2006/relationships/tags" Target="../tags/tag5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2021/12/8</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2021/12/8</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2021/12/8</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286000" indent="0">
              <a:buNone/>
              <a:defRPr/>
            </a:lvl6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2021/12/8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2021/12/8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2021/12/8</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2021/12/8</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2021/12/8</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2021/12/8</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2021/12/8</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2021/12/8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4"/>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2021/12/8</a:t>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6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71.xml"/><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7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73.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74.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75.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76.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77.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1.xml"/><Relationship Id="rId1" Type="http://schemas.openxmlformats.org/officeDocument/2006/relationships/tags" Target="../tags/tag7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6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6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65.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66.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6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68.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69.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70.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 45" descr="MSBQ13715300497478"/>
          <p:cNvPicPr>
            <a:picLocks noChangeAspect="1"/>
          </p:cNvPicPr>
          <p:nvPr/>
        </p:nvPicPr>
        <p:blipFill>
          <a:blip r:embed="rId3"/>
          <a:srcRect/>
          <a:stretch>
            <a:fillRect/>
          </a:stretch>
        </p:blipFill>
        <p:spPr>
          <a:xfrm rot="10800000">
            <a:off x="0" y="635"/>
            <a:ext cx="12247245" cy="6856730"/>
          </a:xfrm>
          <a:prstGeom prst="rect">
            <a:avLst/>
          </a:prstGeom>
        </p:spPr>
      </p:pic>
      <p:sp>
        <p:nvSpPr>
          <p:cNvPr id="47" name="矩形 46"/>
          <p:cNvSpPr/>
          <p:nvPr/>
        </p:nvSpPr>
        <p:spPr>
          <a:xfrm>
            <a:off x="-37640" y="-76546"/>
            <a:ext cx="12266295" cy="6934200"/>
          </a:xfrm>
          <a:prstGeom prst="rect">
            <a:avLst/>
          </a:prstGeom>
          <a:solidFill>
            <a:srgbClr val="1F2125">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208108" y="3551490"/>
            <a:ext cx="8192135" cy="398780"/>
          </a:xfrm>
          <a:prstGeom prst="rect">
            <a:avLst/>
          </a:prstGeom>
        </p:spPr>
        <p:txBody>
          <a:bodyPr wrap="none">
            <a:spAutoFit/>
          </a:bodyPr>
          <a:lstStyle/>
          <a:p>
            <a:pPr algn="ctr"/>
            <a:r>
              <a:rPr lang="en-US" altLang="zh-CN" sz="2000" i="0" cap="all" dirty="0">
                <a:solidFill>
                  <a:schemeClr val="bg1"/>
                </a:solidFill>
                <a:effectLst/>
                <a:uFillTx/>
                <a:ea typeface="思源黑体 Regular" panose="020B0500000000000000" charset="-122"/>
                <a:cs typeface="+mn-lt"/>
              </a:rPr>
              <a:t>Tinghui Xu,  Ouyang Xu,  Bowen Tian,  Yijin Guan,  Yifan Du</a:t>
            </a:r>
          </a:p>
        </p:txBody>
      </p:sp>
      <p:sp>
        <p:nvSpPr>
          <p:cNvPr id="43" name="文本框 42"/>
          <p:cNvSpPr txBox="1"/>
          <p:nvPr/>
        </p:nvSpPr>
        <p:spPr>
          <a:xfrm>
            <a:off x="1092200" y="2258060"/>
            <a:ext cx="10423525" cy="922020"/>
          </a:xfrm>
          <a:prstGeom prst="rect">
            <a:avLst/>
          </a:prstGeom>
          <a:noFill/>
        </p:spPr>
        <p:txBody>
          <a:bodyPr wrap="square" rtlCol="0">
            <a:spAutoFit/>
          </a:bodyPr>
          <a:lstStyle/>
          <a:p>
            <a:pPr algn="ctr"/>
            <a:r>
              <a:rPr lang="en-GB" altLang="zh-CN" sz="5400" b="1" dirty="0">
                <a:solidFill>
                  <a:schemeClr val="bg1"/>
                </a:solidFill>
                <a:latin typeface="+mj-lt"/>
                <a:cs typeface="+mj-lt"/>
                <a:sym typeface="+mn-ea"/>
              </a:rPr>
              <a:t>Amazon US Customer Reviews</a:t>
            </a:r>
            <a:endParaRPr lang="en-GB" altLang="zh-CN" sz="5400" b="1" spc="300" dirty="0">
              <a:solidFill>
                <a:schemeClr val="bg1"/>
              </a:solidFill>
              <a:latin typeface="+mj-lt"/>
              <a:ea typeface="思源黑体 Regular" panose="020B0500000000000000" charset="-122"/>
              <a:cs typeface="+mj-lt"/>
              <a:sym typeface="+mn-ea"/>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2545" y="-96520"/>
            <a:ext cx="12277090" cy="7050405"/>
            <a:chOff x="0" y="-152"/>
            <a:chExt cx="19334" cy="11103"/>
          </a:xfrm>
        </p:grpSpPr>
        <p:pic>
          <p:nvPicPr>
            <p:cNvPr id="14" name="图片 13" descr="图片1"/>
            <p:cNvPicPr>
              <a:picLocks noChangeAspect="1"/>
            </p:cNvPicPr>
            <p:nvPr/>
          </p:nvPicPr>
          <p:blipFill>
            <a:blip r:embed="rId3"/>
            <a:stretch>
              <a:fillRect/>
            </a:stretch>
          </p:blipFill>
          <p:spPr>
            <a:xfrm>
              <a:off x="0" y="0"/>
              <a:ext cx="19200" cy="10899"/>
            </a:xfrm>
            <a:prstGeom prst="rect">
              <a:avLst/>
            </a:prstGeom>
          </p:spPr>
        </p:pic>
        <p:sp>
          <p:nvSpPr>
            <p:cNvPr id="18" name="矩形 17"/>
            <p:cNvSpPr/>
            <p:nvPr/>
          </p:nvSpPr>
          <p:spPr>
            <a:xfrm>
              <a:off x="0" y="-152"/>
              <a:ext cx="19334" cy="11103"/>
            </a:xfrm>
            <a:prstGeom prst="rect">
              <a:avLst/>
            </a:prstGeom>
            <a:solidFill>
              <a:schemeClr val="bg2">
                <a:lumMod val="9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30" name="直接连接符 1"/>
          <p:cNvCxnSpPr/>
          <p:nvPr/>
        </p:nvCxnSpPr>
        <p:spPr>
          <a:xfrm>
            <a:off x="790158" y="1671707"/>
            <a:ext cx="286064" cy="0"/>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2" name="副标题 1"/>
          <p:cNvSpPr>
            <a:spLocks noGrp="1"/>
          </p:cNvSpPr>
          <p:nvPr>
            <p:ph type="subTitle" idx="1"/>
          </p:nvPr>
        </p:nvSpPr>
        <p:spPr>
          <a:xfrm>
            <a:off x="1155700" y="1832610"/>
            <a:ext cx="10041890" cy="4807585"/>
          </a:xfrm>
        </p:spPr>
        <p:txBody>
          <a:bodyPr>
            <a:noAutofit/>
          </a:bodyPr>
          <a:lstStyle/>
          <a:p>
            <a:pPr algn="l">
              <a:buFont typeface="Wingdings" panose="05000000000000000000" charset="0"/>
            </a:pPr>
            <a:r>
              <a:rPr lang="en-US">
                <a:solidFill>
                  <a:schemeClr val="tx1"/>
                </a:solidFill>
                <a:uFillTx/>
                <a:latin typeface="+mn-lt"/>
                <a:cs typeface="+mn-lt"/>
              </a:rPr>
              <a:t>Example:</a:t>
            </a:r>
          </a:p>
          <a:p>
            <a:pPr marL="342900" indent="-342900" algn="l">
              <a:buFont typeface="Arial" panose="020B0604020202020204" pitchFamily="34" charset="0"/>
              <a:buChar char="•"/>
            </a:pPr>
            <a:r>
              <a:rPr kumimoji="1" lang="en-US" altLang="en-GB" dirty="0">
                <a:latin typeface="+mn-lt"/>
                <a:cs typeface="+mn-lt"/>
                <a:sym typeface="+mn-ea"/>
              </a:rPr>
              <a:t>W</a:t>
            </a:r>
            <a:r>
              <a:rPr kumimoji="1" lang="en-GB" altLang="zh-CN" dirty="0">
                <a:latin typeface="+mn-lt"/>
                <a:cs typeface="+mn-lt"/>
                <a:sym typeface="+mn-ea"/>
              </a:rPr>
              <a:t>e split the </a:t>
            </a:r>
            <a:r>
              <a:rPr kumimoji="1" lang="en-GB" altLang="zh-CN" dirty="0" err="1">
                <a:latin typeface="+mn-lt"/>
                <a:cs typeface="+mn-lt"/>
                <a:sym typeface="+mn-ea"/>
              </a:rPr>
              <a:t>camera.tsv</a:t>
            </a:r>
            <a:r>
              <a:rPr kumimoji="1" lang="en-GB" altLang="zh-CN" dirty="0">
                <a:latin typeface="+mn-lt"/>
                <a:cs typeface="+mn-lt"/>
                <a:sym typeface="+mn-ea"/>
              </a:rPr>
              <a:t> (1.1GB) into 11 small </a:t>
            </a:r>
            <a:r>
              <a:rPr kumimoji="1" lang="en-GB" altLang="zh-CN" dirty="0" err="1">
                <a:latin typeface="+mn-lt"/>
                <a:cs typeface="+mn-lt"/>
                <a:sym typeface="+mn-ea"/>
              </a:rPr>
              <a:t>tsv</a:t>
            </a:r>
            <a:r>
              <a:rPr kumimoji="1" lang="en-GB" altLang="zh-CN" dirty="0">
                <a:latin typeface="+mn-lt"/>
                <a:cs typeface="+mn-lt"/>
                <a:sym typeface="+mn-ea"/>
              </a:rPr>
              <a:t> files. </a:t>
            </a:r>
          </a:p>
          <a:p>
            <a:pPr marL="342900" indent="-342900" algn="l">
              <a:buFont typeface="Arial" panose="020B0604020202020204" pitchFamily="34" charset="0"/>
              <a:buChar char="•"/>
            </a:pPr>
            <a:r>
              <a:rPr kumimoji="1" lang="en-GB" altLang="zh-CN" dirty="0">
                <a:latin typeface="+mn-lt"/>
                <a:cs typeface="+mn-lt"/>
                <a:sym typeface="+mn-ea"/>
              </a:rPr>
              <a:t>After that, we run </a:t>
            </a:r>
            <a:r>
              <a:rPr kumimoji="1" lang="en-GB" altLang="zh-CN" dirty="0" err="1">
                <a:latin typeface="+mn-lt"/>
                <a:cs typeface="+mn-lt"/>
                <a:sym typeface="+mn-ea"/>
              </a:rPr>
              <a:t>word_freq_array_camera.sh</a:t>
            </a:r>
            <a:r>
              <a:rPr kumimoji="1" lang="en-GB" altLang="zh-CN" dirty="0">
                <a:latin typeface="+mn-lt"/>
                <a:cs typeface="+mn-lt"/>
                <a:sym typeface="+mn-ea"/>
              </a:rPr>
              <a:t> to launch 11 small jobs. Each job does the tokenization and lemmatization to each csv file, and then calculates the frequency of each word, returning a csv file with Column word, </a:t>
            </a:r>
            <a:r>
              <a:rPr kumimoji="1" lang="en-GB" altLang="zh-CN" dirty="0" err="1">
                <a:latin typeface="+mn-lt"/>
                <a:cs typeface="+mn-lt"/>
                <a:sym typeface="+mn-ea"/>
              </a:rPr>
              <a:t>star_ratings</a:t>
            </a:r>
            <a:r>
              <a:rPr kumimoji="1" lang="en-GB" altLang="zh-CN" dirty="0">
                <a:latin typeface="+mn-lt"/>
                <a:cs typeface="+mn-lt"/>
                <a:sym typeface="+mn-ea"/>
              </a:rPr>
              <a:t>, and frequency. </a:t>
            </a:r>
          </a:p>
          <a:p>
            <a:pPr marL="342900" indent="-342900" algn="l">
              <a:buFont typeface="Arial" panose="020B0604020202020204" pitchFamily="34" charset="0"/>
              <a:buChar char="•"/>
            </a:pPr>
            <a:r>
              <a:rPr kumimoji="1" lang="en-GB" altLang="zh-CN" dirty="0">
                <a:latin typeface="+mn-lt"/>
                <a:cs typeface="+mn-lt"/>
                <a:sym typeface="+mn-ea"/>
              </a:rPr>
              <a:t>Then, a bash file named </a:t>
            </a:r>
            <a:r>
              <a:rPr kumimoji="1" lang="en-GB" altLang="zh-CN" dirty="0" err="1">
                <a:latin typeface="+mn-lt"/>
                <a:cs typeface="+mn-lt"/>
                <a:sym typeface="+mn-ea"/>
              </a:rPr>
              <a:t>merge.sh</a:t>
            </a:r>
            <a:r>
              <a:rPr kumimoji="1" lang="en-GB" altLang="zh-CN" dirty="0">
                <a:latin typeface="+mn-lt"/>
                <a:cs typeface="+mn-lt"/>
                <a:sym typeface="+mn-ea"/>
              </a:rPr>
              <a:t> merges all these csv files about camera into one csv file.</a:t>
            </a:r>
            <a:endParaRPr kumimoji="1" lang="en-GB" altLang="zh-CN" i="1" dirty="0">
              <a:latin typeface="+mn-lt"/>
              <a:cs typeface="+mn-lt"/>
            </a:endParaRPr>
          </a:p>
          <a:p>
            <a:pPr algn="l">
              <a:buFont typeface="Wingdings" panose="05000000000000000000" charset="0"/>
            </a:pPr>
            <a:endParaRPr lang="en-US" i="1" u="sng">
              <a:solidFill>
                <a:schemeClr val="tx1"/>
              </a:solidFill>
              <a:uFillTx/>
              <a:latin typeface="+mn-lt"/>
              <a:cs typeface="+mn-lt"/>
            </a:endParaRPr>
          </a:p>
          <a:p>
            <a:pPr algn="l">
              <a:buFont typeface="Wingdings" panose="05000000000000000000" charset="0"/>
            </a:pPr>
            <a:endParaRPr lang="en-US" u="sng">
              <a:solidFill>
                <a:schemeClr val="tx1"/>
              </a:solidFill>
              <a:uFillTx/>
              <a:latin typeface="+mn-lt"/>
              <a:cs typeface="+mn-lt"/>
            </a:endParaRPr>
          </a:p>
          <a:p>
            <a:pPr algn="l">
              <a:buFont typeface="Wingdings" panose="05000000000000000000" charset="0"/>
            </a:pPr>
            <a:endParaRPr kumimoji="1" lang="en-GB" altLang="zh-CN" dirty="0">
              <a:solidFill>
                <a:schemeClr val="tx1"/>
              </a:solidFill>
              <a:latin typeface="+mn-lt"/>
              <a:cs typeface="+mn-lt"/>
            </a:endParaRPr>
          </a:p>
          <a:p>
            <a:pPr algn="l">
              <a:buFont typeface="Arial" panose="020B0604020202020204" pitchFamily="34" charset="0"/>
            </a:pPr>
            <a:endParaRPr kumimoji="1" lang="en-GB" altLang="zh-CN" u="sng" dirty="0">
              <a:solidFill>
                <a:schemeClr val="tx1"/>
              </a:solidFill>
              <a:uFillTx/>
              <a:latin typeface="+mn-lt"/>
              <a:cs typeface="+mn-lt"/>
            </a:endParaRPr>
          </a:p>
        </p:txBody>
      </p:sp>
      <p:sp>
        <p:nvSpPr>
          <p:cNvPr id="3" name="文本框 1"/>
          <p:cNvSpPr txBox="1"/>
          <p:nvPr/>
        </p:nvSpPr>
        <p:spPr>
          <a:xfrm>
            <a:off x="1075690" y="778510"/>
            <a:ext cx="4072255" cy="720090"/>
          </a:xfrm>
          <a:prstGeom prst="rect">
            <a:avLst/>
          </a:prstGeom>
          <a:ln w="12700">
            <a:miter lim="400000"/>
          </a:ln>
        </p:spPr>
        <p:txBody>
          <a:bodyPr wrap="square" lIns="0" tIns="0" rIns="0" bIns="0">
            <a:spAutoFit/>
          </a:bodyPr>
          <a:lstStyle/>
          <a:p>
            <a:pPr algn="l">
              <a:lnSpc>
                <a:spcPct val="130000"/>
              </a:lnSpc>
              <a:defRPr sz="3500" b="0">
                <a:solidFill>
                  <a:srgbClr val="F7F9FF"/>
                </a:solidFill>
                <a:latin typeface="Roboto"/>
                <a:ea typeface="Roboto"/>
                <a:cs typeface="Roboto"/>
                <a:sym typeface="Roboto"/>
              </a:defRPr>
            </a:pPr>
            <a:r>
              <a:rPr lang="en-US" sz="3600" b="1">
                <a:solidFill>
                  <a:schemeClr val="tx1"/>
                </a:solidFill>
                <a:latin typeface="+mj-lt"/>
                <a:ea typeface="思源黑体 Regular" panose="020B0500000000000000" charset="-122"/>
                <a:cs typeface="+mj-lt"/>
              </a:rPr>
              <a:t>Data Processing</a:t>
            </a:r>
          </a:p>
        </p:txBody>
      </p:sp>
      <p:grpSp>
        <p:nvGrpSpPr>
          <p:cNvPr id="4" name="组合 3"/>
          <p:cNvGrpSpPr/>
          <p:nvPr/>
        </p:nvGrpSpPr>
        <p:grpSpPr>
          <a:xfrm>
            <a:off x="-42545" y="-73479"/>
            <a:ext cx="12277090" cy="7050405"/>
            <a:chOff x="0" y="-152"/>
            <a:chExt cx="19334" cy="11103"/>
          </a:xfrm>
        </p:grpSpPr>
        <p:pic>
          <p:nvPicPr>
            <p:cNvPr id="5" name="图片 4" descr="图片1"/>
            <p:cNvPicPr>
              <a:picLocks noChangeAspect="1"/>
            </p:cNvPicPr>
            <p:nvPr/>
          </p:nvPicPr>
          <p:blipFill>
            <a:blip r:embed="rId3"/>
            <a:stretch>
              <a:fillRect/>
            </a:stretch>
          </p:blipFill>
          <p:spPr>
            <a:xfrm>
              <a:off x="0" y="0"/>
              <a:ext cx="19200" cy="10899"/>
            </a:xfrm>
            <a:prstGeom prst="rect">
              <a:avLst/>
            </a:prstGeom>
          </p:spPr>
        </p:pic>
        <p:sp>
          <p:nvSpPr>
            <p:cNvPr id="6" name="矩形 5"/>
            <p:cNvSpPr/>
            <p:nvPr/>
          </p:nvSpPr>
          <p:spPr>
            <a:xfrm>
              <a:off x="0" y="-152"/>
              <a:ext cx="19334" cy="11103"/>
            </a:xfrm>
            <a:prstGeom prst="rect">
              <a:avLst/>
            </a:prstGeom>
            <a:solidFill>
              <a:schemeClr val="bg2">
                <a:lumMod val="9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7" name="文本框 1"/>
          <p:cNvSpPr txBox="1"/>
          <p:nvPr/>
        </p:nvSpPr>
        <p:spPr>
          <a:xfrm>
            <a:off x="1155700" y="99241"/>
            <a:ext cx="8928100" cy="720090"/>
          </a:xfrm>
          <a:prstGeom prst="rect">
            <a:avLst/>
          </a:prstGeom>
          <a:ln w="12700">
            <a:miter lim="400000"/>
          </a:ln>
        </p:spPr>
        <p:txBody>
          <a:bodyPr wrap="square" lIns="0" tIns="0" rIns="0" bIns="0">
            <a:spAutoFit/>
          </a:bodyPr>
          <a:lstStyle/>
          <a:p>
            <a:pPr algn="l">
              <a:lnSpc>
                <a:spcPct val="130000"/>
              </a:lnSpc>
              <a:defRPr sz="3500" b="0">
                <a:solidFill>
                  <a:srgbClr val="F7F9FF"/>
                </a:solidFill>
                <a:latin typeface="Roboto"/>
                <a:ea typeface="Roboto"/>
                <a:cs typeface="Roboto"/>
                <a:sym typeface="Roboto"/>
              </a:defRPr>
            </a:pPr>
            <a:r>
              <a:rPr lang="en-US" sz="3600" b="1" dirty="0">
                <a:solidFill>
                  <a:schemeClr val="tx1"/>
                </a:solidFill>
                <a:latin typeface="+mj-lt"/>
                <a:ea typeface="思源黑体 Regular" panose="020B0500000000000000" charset="-122"/>
                <a:cs typeface="+mj-lt"/>
              </a:rPr>
              <a:t>Word frequency </a:t>
            </a:r>
            <a:r>
              <a:rPr lang="en-US" sz="3600" b="1" dirty="0" err="1">
                <a:solidFill>
                  <a:schemeClr val="tx1"/>
                </a:solidFill>
                <a:latin typeface="+mj-lt"/>
                <a:ea typeface="思源黑体 Regular" panose="020B0500000000000000" charset="-122"/>
                <a:cs typeface="+mj-lt"/>
              </a:rPr>
              <a:t>v.s</a:t>
            </a:r>
            <a:r>
              <a:rPr lang="en-US" sz="3600" b="1" dirty="0">
                <a:solidFill>
                  <a:schemeClr val="tx1"/>
                </a:solidFill>
                <a:latin typeface="+mj-lt"/>
                <a:ea typeface="思源黑体 Regular" panose="020B0500000000000000" charset="-122"/>
                <a:cs typeface="+mj-lt"/>
              </a:rPr>
              <a:t>. Star rating plot</a:t>
            </a:r>
          </a:p>
        </p:txBody>
      </p:sp>
      <p:pic>
        <p:nvPicPr>
          <p:cNvPr id="8" name="图片 7"/>
          <p:cNvPicPr>
            <a:picLocks noChangeAspect="1"/>
          </p:cNvPicPr>
          <p:nvPr/>
        </p:nvPicPr>
        <p:blipFill>
          <a:blip r:embed="rId4"/>
          <a:stretch>
            <a:fillRect/>
          </a:stretch>
        </p:blipFill>
        <p:spPr>
          <a:xfrm>
            <a:off x="204470" y="1164668"/>
            <a:ext cx="11811000" cy="2350135"/>
          </a:xfrm>
          <a:prstGeom prst="rect">
            <a:avLst/>
          </a:prstGeom>
        </p:spPr>
      </p:pic>
      <p:sp>
        <p:nvSpPr>
          <p:cNvPr id="10" name="副标题 1"/>
          <p:cNvSpPr/>
          <p:nvPr/>
        </p:nvSpPr>
        <p:spPr>
          <a:xfrm>
            <a:off x="1641559" y="684343"/>
            <a:ext cx="7492503" cy="927735"/>
          </a:xfrm>
          <a:prstGeom prst="rect">
            <a:avLst/>
          </a:prstGeom>
        </p:spPr>
        <p:txBody>
          <a:bodyPr vert="horz" lIns="90000" tIns="46800" rIns="90000" bIns="46800" rtlCol="0">
            <a:noAutofit/>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buFont typeface="Wingdings" panose="05000000000000000000" charset="0"/>
            </a:pPr>
            <a:r>
              <a:rPr kumimoji="1" lang="en-US" sz="2800" dirty="0">
                <a:solidFill>
                  <a:schemeClr val="tx1"/>
                </a:solidFill>
                <a:latin typeface="+mn-lt"/>
                <a:ea typeface="+mn-ea"/>
                <a:cs typeface="+mn-lt"/>
                <a:sym typeface="+mn-ea"/>
              </a:rPr>
              <a:t>Part of our transformed result structure </a:t>
            </a:r>
            <a:endParaRPr kumimoji="1" lang="en-US" dirty="0">
              <a:solidFill>
                <a:schemeClr val="tx1"/>
              </a:solidFill>
              <a:latin typeface="+mn-lt"/>
              <a:ea typeface="+mn-ea"/>
              <a:cs typeface="+mn-lt"/>
              <a:sym typeface="+mn-ea"/>
            </a:endParaRPr>
          </a:p>
        </p:txBody>
      </p:sp>
      <p:pic>
        <p:nvPicPr>
          <p:cNvPr id="9" name="图片 8">
            <a:extLst>
              <a:ext uri="{FF2B5EF4-FFF2-40B4-BE49-F238E27FC236}">
                <a16:creationId xmlns:a16="http://schemas.microsoft.com/office/drawing/2014/main" id="{31B1FDD1-F945-9A4E-BFA9-9E3E4893B40E}"/>
              </a:ext>
            </a:extLst>
          </p:cNvPr>
          <p:cNvPicPr>
            <a:picLocks noChangeAspect="1"/>
          </p:cNvPicPr>
          <p:nvPr/>
        </p:nvPicPr>
        <p:blipFill>
          <a:blip r:embed="rId5"/>
          <a:stretch>
            <a:fillRect/>
          </a:stretch>
        </p:blipFill>
        <p:spPr>
          <a:xfrm>
            <a:off x="3727270" y="3537844"/>
            <a:ext cx="3335381" cy="3383021"/>
          </a:xfrm>
          <a:prstGeom prst="rect">
            <a:avLst/>
          </a:prstGeom>
        </p:spPr>
      </p:pic>
      <p:sp>
        <p:nvSpPr>
          <p:cNvPr id="11" name="文本框 10">
            <a:extLst>
              <a:ext uri="{FF2B5EF4-FFF2-40B4-BE49-F238E27FC236}">
                <a16:creationId xmlns:a16="http://schemas.microsoft.com/office/drawing/2014/main" id="{535A21EB-A73A-8341-A4B3-22765D1D024E}"/>
              </a:ext>
            </a:extLst>
          </p:cNvPr>
          <p:cNvSpPr txBox="1"/>
          <p:nvPr/>
        </p:nvSpPr>
        <p:spPr>
          <a:xfrm>
            <a:off x="2002977" y="4990011"/>
            <a:ext cx="1524000" cy="369332"/>
          </a:xfrm>
          <a:prstGeom prst="rect">
            <a:avLst/>
          </a:prstGeom>
          <a:noFill/>
        </p:spPr>
        <p:txBody>
          <a:bodyPr wrap="square" rtlCol="0">
            <a:spAutoFit/>
          </a:bodyPr>
          <a:lstStyle/>
          <a:p>
            <a:r>
              <a:rPr kumimoji="1" lang="en-US" altLang="zh-CN" dirty="0"/>
              <a:t>An example:</a:t>
            </a:r>
            <a:endParaRPr kumimoji="1" lang="zh-CN" altLang="en-US" dirty="0"/>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2545" y="-96520"/>
            <a:ext cx="12277090" cy="7050405"/>
            <a:chOff x="0" y="-152"/>
            <a:chExt cx="19334" cy="11103"/>
          </a:xfrm>
        </p:grpSpPr>
        <p:pic>
          <p:nvPicPr>
            <p:cNvPr id="14" name="图片 13" descr="图片1"/>
            <p:cNvPicPr>
              <a:picLocks noChangeAspect="1"/>
            </p:cNvPicPr>
            <p:nvPr/>
          </p:nvPicPr>
          <p:blipFill>
            <a:blip r:embed="rId3"/>
            <a:stretch>
              <a:fillRect/>
            </a:stretch>
          </p:blipFill>
          <p:spPr>
            <a:xfrm>
              <a:off x="0" y="0"/>
              <a:ext cx="19200" cy="10899"/>
            </a:xfrm>
            <a:prstGeom prst="rect">
              <a:avLst/>
            </a:prstGeom>
          </p:spPr>
        </p:pic>
        <p:sp>
          <p:nvSpPr>
            <p:cNvPr id="18" name="矩形 17"/>
            <p:cNvSpPr/>
            <p:nvPr/>
          </p:nvSpPr>
          <p:spPr>
            <a:xfrm>
              <a:off x="0" y="-152"/>
              <a:ext cx="19334" cy="11103"/>
            </a:xfrm>
            <a:prstGeom prst="rect">
              <a:avLst/>
            </a:prstGeom>
            <a:solidFill>
              <a:schemeClr val="bg2">
                <a:lumMod val="9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30" name="直接连接符 1"/>
          <p:cNvCxnSpPr/>
          <p:nvPr/>
        </p:nvCxnSpPr>
        <p:spPr>
          <a:xfrm>
            <a:off x="790158" y="1671707"/>
            <a:ext cx="286064" cy="0"/>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2" name="副标题 1"/>
          <p:cNvSpPr>
            <a:spLocks noGrp="1"/>
          </p:cNvSpPr>
          <p:nvPr>
            <p:ph type="subTitle" idx="1"/>
          </p:nvPr>
        </p:nvSpPr>
        <p:spPr>
          <a:xfrm>
            <a:off x="1155700" y="1832610"/>
            <a:ext cx="10041890" cy="4807585"/>
          </a:xfrm>
        </p:spPr>
        <p:txBody>
          <a:bodyPr>
            <a:noAutofit/>
          </a:bodyPr>
          <a:lstStyle/>
          <a:p>
            <a:pPr algn="l">
              <a:buFont typeface="Wingdings" panose="05000000000000000000" charset="0"/>
            </a:pPr>
            <a:r>
              <a:rPr lang="en-US">
                <a:solidFill>
                  <a:schemeClr val="tx1"/>
                </a:solidFill>
                <a:uFillTx/>
                <a:latin typeface="+mn-lt"/>
                <a:cs typeface="+mn-lt"/>
              </a:rPr>
              <a:t>Example:</a:t>
            </a:r>
          </a:p>
          <a:p>
            <a:pPr marL="342900" indent="-342900" algn="l">
              <a:buFont typeface="Arial" panose="020B0604020202020204" pitchFamily="34" charset="0"/>
              <a:buChar char="•"/>
            </a:pPr>
            <a:r>
              <a:rPr kumimoji="1" lang="en-US" altLang="en-GB" dirty="0">
                <a:latin typeface="+mn-lt"/>
                <a:cs typeface="+mn-lt"/>
                <a:sym typeface="+mn-ea"/>
              </a:rPr>
              <a:t>W</a:t>
            </a:r>
            <a:r>
              <a:rPr kumimoji="1" lang="en-GB" altLang="zh-CN" dirty="0">
                <a:latin typeface="+mn-lt"/>
                <a:cs typeface="+mn-lt"/>
                <a:sym typeface="+mn-ea"/>
              </a:rPr>
              <a:t>e split the </a:t>
            </a:r>
            <a:r>
              <a:rPr kumimoji="1" lang="en-GB" altLang="zh-CN" dirty="0" err="1">
                <a:latin typeface="+mn-lt"/>
                <a:cs typeface="+mn-lt"/>
                <a:sym typeface="+mn-ea"/>
              </a:rPr>
              <a:t>camera.tsv</a:t>
            </a:r>
            <a:r>
              <a:rPr kumimoji="1" lang="en-GB" altLang="zh-CN" dirty="0">
                <a:latin typeface="+mn-lt"/>
                <a:cs typeface="+mn-lt"/>
                <a:sym typeface="+mn-ea"/>
              </a:rPr>
              <a:t> (1.1GB) into 11 small </a:t>
            </a:r>
            <a:r>
              <a:rPr kumimoji="1" lang="en-GB" altLang="zh-CN" dirty="0" err="1">
                <a:latin typeface="+mn-lt"/>
                <a:cs typeface="+mn-lt"/>
                <a:sym typeface="+mn-ea"/>
              </a:rPr>
              <a:t>tsv</a:t>
            </a:r>
            <a:r>
              <a:rPr kumimoji="1" lang="en-GB" altLang="zh-CN" dirty="0">
                <a:latin typeface="+mn-lt"/>
                <a:cs typeface="+mn-lt"/>
                <a:sym typeface="+mn-ea"/>
              </a:rPr>
              <a:t> files. </a:t>
            </a:r>
          </a:p>
          <a:p>
            <a:pPr marL="342900" indent="-342900" algn="l">
              <a:buFont typeface="Arial" panose="020B0604020202020204" pitchFamily="34" charset="0"/>
              <a:buChar char="•"/>
            </a:pPr>
            <a:r>
              <a:rPr kumimoji="1" lang="en-GB" altLang="zh-CN" dirty="0">
                <a:latin typeface="+mn-lt"/>
                <a:cs typeface="+mn-lt"/>
                <a:sym typeface="+mn-ea"/>
              </a:rPr>
              <a:t>After that, we run </a:t>
            </a:r>
            <a:r>
              <a:rPr kumimoji="1" lang="en-GB" altLang="zh-CN" dirty="0" err="1">
                <a:latin typeface="+mn-lt"/>
                <a:cs typeface="+mn-lt"/>
                <a:sym typeface="+mn-ea"/>
              </a:rPr>
              <a:t>word_freq_array_camera.sh</a:t>
            </a:r>
            <a:r>
              <a:rPr kumimoji="1" lang="en-GB" altLang="zh-CN" dirty="0">
                <a:latin typeface="+mn-lt"/>
                <a:cs typeface="+mn-lt"/>
                <a:sym typeface="+mn-ea"/>
              </a:rPr>
              <a:t> to launch 11 small jobs. Each job does the tokenization and lemmatization to each csv file, and then calculates the frequency of each word, returning a csv file with Column word, </a:t>
            </a:r>
            <a:r>
              <a:rPr kumimoji="1" lang="en-GB" altLang="zh-CN" dirty="0" err="1">
                <a:latin typeface="+mn-lt"/>
                <a:cs typeface="+mn-lt"/>
                <a:sym typeface="+mn-ea"/>
              </a:rPr>
              <a:t>star_ratings</a:t>
            </a:r>
            <a:r>
              <a:rPr kumimoji="1" lang="en-GB" altLang="zh-CN" dirty="0">
                <a:latin typeface="+mn-lt"/>
                <a:cs typeface="+mn-lt"/>
                <a:sym typeface="+mn-ea"/>
              </a:rPr>
              <a:t>, and frequency. </a:t>
            </a:r>
          </a:p>
          <a:p>
            <a:pPr marL="342900" indent="-342900" algn="l">
              <a:buFont typeface="Arial" panose="020B0604020202020204" pitchFamily="34" charset="0"/>
              <a:buChar char="•"/>
            </a:pPr>
            <a:r>
              <a:rPr kumimoji="1" lang="en-GB" altLang="zh-CN" dirty="0">
                <a:latin typeface="+mn-lt"/>
                <a:cs typeface="+mn-lt"/>
                <a:sym typeface="+mn-ea"/>
              </a:rPr>
              <a:t>Then, a bash file named </a:t>
            </a:r>
            <a:r>
              <a:rPr kumimoji="1" lang="en-GB" altLang="zh-CN" dirty="0" err="1">
                <a:latin typeface="+mn-lt"/>
                <a:cs typeface="+mn-lt"/>
                <a:sym typeface="+mn-ea"/>
              </a:rPr>
              <a:t>merge.sh</a:t>
            </a:r>
            <a:r>
              <a:rPr kumimoji="1" lang="en-GB" altLang="zh-CN" dirty="0">
                <a:latin typeface="+mn-lt"/>
                <a:cs typeface="+mn-lt"/>
                <a:sym typeface="+mn-ea"/>
              </a:rPr>
              <a:t> merges all these csv files about camera into one csv file.</a:t>
            </a:r>
            <a:endParaRPr kumimoji="1" lang="en-GB" altLang="zh-CN" i="1" dirty="0">
              <a:latin typeface="+mn-lt"/>
              <a:cs typeface="+mn-lt"/>
            </a:endParaRPr>
          </a:p>
          <a:p>
            <a:pPr algn="l">
              <a:buFont typeface="Wingdings" panose="05000000000000000000" charset="0"/>
            </a:pPr>
            <a:endParaRPr lang="en-US" i="1" u="sng">
              <a:solidFill>
                <a:schemeClr val="tx1"/>
              </a:solidFill>
              <a:uFillTx/>
              <a:latin typeface="+mn-lt"/>
              <a:cs typeface="+mn-lt"/>
            </a:endParaRPr>
          </a:p>
          <a:p>
            <a:pPr algn="l">
              <a:buFont typeface="Wingdings" panose="05000000000000000000" charset="0"/>
            </a:pPr>
            <a:endParaRPr lang="en-US" u="sng">
              <a:solidFill>
                <a:schemeClr val="tx1"/>
              </a:solidFill>
              <a:uFillTx/>
              <a:latin typeface="+mn-lt"/>
              <a:cs typeface="+mn-lt"/>
            </a:endParaRPr>
          </a:p>
          <a:p>
            <a:pPr algn="l">
              <a:buFont typeface="Wingdings" panose="05000000000000000000" charset="0"/>
            </a:pPr>
            <a:endParaRPr kumimoji="1" lang="en-GB" altLang="zh-CN" dirty="0">
              <a:solidFill>
                <a:schemeClr val="tx1"/>
              </a:solidFill>
              <a:latin typeface="+mn-lt"/>
              <a:cs typeface="+mn-lt"/>
            </a:endParaRPr>
          </a:p>
          <a:p>
            <a:pPr algn="l">
              <a:buFont typeface="Arial" panose="020B0604020202020204" pitchFamily="34" charset="0"/>
            </a:pPr>
            <a:endParaRPr kumimoji="1" lang="en-GB" altLang="zh-CN" u="sng" dirty="0">
              <a:solidFill>
                <a:schemeClr val="tx1"/>
              </a:solidFill>
              <a:uFillTx/>
              <a:latin typeface="+mn-lt"/>
              <a:cs typeface="+mn-lt"/>
            </a:endParaRPr>
          </a:p>
        </p:txBody>
      </p:sp>
      <p:sp>
        <p:nvSpPr>
          <p:cNvPr id="3" name="文本框 1"/>
          <p:cNvSpPr txBox="1"/>
          <p:nvPr/>
        </p:nvSpPr>
        <p:spPr>
          <a:xfrm>
            <a:off x="1075690" y="778510"/>
            <a:ext cx="4072255" cy="720090"/>
          </a:xfrm>
          <a:prstGeom prst="rect">
            <a:avLst/>
          </a:prstGeom>
          <a:ln w="12700">
            <a:miter lim="400000"/>
          </a:ln>
        </p:spPr>
        <p:txBody>
          <a:bodyPr wrap="square" lIns="0" tIns="0" rIns="0" bIns="0">
            <a:spAutoFit/>
          </a:bodyPr>
          <a:lstStyle/>
          <a:p>
            <a:pPr algn="l">
              <a:lnSpc>
                <a:spcPct val="130000"/>
              </a:lnSpc>
              <a:defRPr sz="3500" b="0">
                <a:solidFill>
                  <a:srgbClr val="F7F9FF"/>
                </a:solidFill>
                <a:latin typeface="Roboto"/>
                <a:ea typeface="Roboto"/>
                <a:cs typeface="Roboto"/>
                <a:sym typeface="Roboto"/>
              </a:defRPr>
            </a:pPr>
            <a:r>
              <a:rPr lang="en-US" sz="3600" b="1">
                <a:solidFill>
                  <a:schemeClr val="tx1"/>
                </a:solidFill>
                <a:latin typeface="+mj-lt"/>
                <a:ea typeface="思源黑体 Regular" panose="020B0500000000000000" charset="-122"/>
                <a:cs typeface="+mj-lt"/>
              </a:rPr>
              <a:t>Data Processing</a:t>
            </a:r>
          </a:p>
        </p:txBody>
      </p:sp>
      <p:grpSp>
        <p:nvGrpSpPr>
          <p:cNvPr id="4" name="组合 3"/>
          <p:cNvGrpSpPr/>
          <p:nvPr/>
        </p:nvGrpSpPr>
        <p:grpSpPr>
          <a:xfrm>
            <a:off x="-41910" y="-96520"/>
            <a:ext cx="12277090" cy="7050405"/>
            <a:chOff x="0" y="-152"/>
            <a:chExt cx="19334" cy="11103"/>
          </a:xfrm>
        </p:grpSpPr>
        <p:pic>
          <p:nvPicPr>
            <p:cNvPr id="5" name="图片 4" descr="图片1"/>
            <p:cNvPicPr>
              <a:picLocks noChangeAspect="1"/>
            </p:cNvPicPr>
            <p:nvPr/>
          </p:nvPicPr>
          <p:blipFill>
            <a:blip r:embed="rId3"/>
            <a:stretch>
              <a:fillRect/>
            </a:stretch>
          </p:blipFill>
          <p:spPr>
            <a:xfrm>
              <a:off x="0" y="0"/>
              <a:ext cx="19200" cy="10899"/>
            </a:xfrm>
            <a:prstGeom prst="rect">
              <a:avLst/>
            </a:prstGeom>
          </p:spPr>
        </p:pic>
        <p:sp>
          <p:nvSpPr>
            <p:cNvPr id="6" name="矩形 5"/>
            <p:cNvSpPr/>
            <p:nvPr/>
          </p:nvSpPr>
          <p:spPr>
            <a:xfrm>
              <a:off x="0" y="-152"/>
              <a:ext cx="19334" cy="11103"/>
            </a:xfrm>
            <a:prstGeom prst="rect">
              <a:avLst/>
            </a:prstGeom>
            <a:solidFill>
              <a:schemeClr val="bg2">
                <a:lumMod val="9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7" name="文本框 1"/>
          <p:cNvSpPr txBox="1"/>
          <p:nvPr/>
        </p:nvSpPr>
        <p:spPr>
          <a:xfrm>
            <a:off x="1155700" y="55692"/>
            <a:ext cx="8928100" cy="720090"/>
          </a:xfrm>
          <a:prstGeom prst="rect">
            <a:avLst/>
          </a:prstGeom>
          <a:ln w="12700">
            <a:miter lim="400000"/>
          </a:ln>
        </p:spPr>
        <p:txBody>
          <a:bodyPr wrap="square" lIns="0" tIns="0" rIns="0" bIns="0">
            <a:spAutoFit/>
          </a:bodyPr>
          <a:lstStyle/>
          <a:p>
            <a:pPr algn="l">
              <a:lnSpc>
                <a:spcPct val="130000"/>
              </a:lnSpc>
              <a:defRPr sz="3500" b="0">
                <a:solidFill>
                  <a:srgbClr val="F7F9FF"/>
                </a:solidFill>
                <a:latin typeface="Roboto"/>
                <a:ea typeface="Roboto"/>
                <a:cs typeface="Roboto"/>
                <a:sym typeface="Roboto"/>
              </a:defRPr>
            </a:pPr>
            <a:r>
              <a:rPr lang="en-US" sz="3600" b="1" dirty="0">
                <a:solidFill>
                  <a:schemeClr val="tx1"/>
                </a:solidFill>
                <a:latin typeface="+mj-lt"/>
                <a:ea typeface="思源黑体 Regular" panose="020B0500000000000000" charset="-122"/>
                <a:cs typeface="+mj-lt"/>
              </a:rPr>
              <a:t>Conclusion</a:t>
            </a:r>
          </a:p>
        </p:txBody>
      </p:sp>
      <p:pic>
        <p:nvPicPr>
          <p:cNvPr id="9" name="图片 8" descr="图片包含 游戏机, 工具, 文具&#10;&#10;描述已自动生成">
            <a:extLst>
              <a:ext uri="{FF2B5EF4-FFF2-40B4-BE49-F238E27FC236}">
                <a16:creationId xmlns:a16="http://schemas.microsoft.com/office/drawing/2014/main" id="{BDACA0F2-BE9F-644A-A3BE-AA5AB9E163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268" y="892146"/>
            <a:ext cx="5965854" cy="5965854"/>
          </a:xfrm>
          <a:prstGeom prst="rect">
            <a:avLst/>
          </a:prstGeom>
        </p:spPr>
      </p:pic>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2545" y="-96520"/>
            <a:ext cx="12277090" cy="7050405"/>
            <a:chOff x="0" y="-152"/>
            <a:chExt cx="19334" cy="11103"/>
          </a:xfrm>
        </p:grpSpPr>
        <p:pic>
          <p:nvPicPr>
            <p:cNvPr id="14" name="图片 13" descr="图片1"/>
            <p:cNvPicPr>
              <a:picLocks noChangeAspect="1"/>
            </p:cNvPicPr>
            <p:nvPr/>
          </p:nvPicPr>
          <p:blipFill>
            <a:blip r:embed="rId3"/>
            <a:stretch>
              <a:fillRect/>
            </a:stretch>
          </p:blipFill>
          <p:spPr>
            <a:xfrm>
              <a:off x="0" y="0"/>
              <a:ext cx="19200" cy="10899"/>
            </a:xfrm>
            <a:prstGeom prst="rect">
              <a:avLst/>
            </a:prstGeom>
          </p:spPr>
        </p:pic>
        <p:sp>
          <p:nvSpPr>
            <p:cNvPr id="18" name="矩形 17"/>
            <p:cNvSpPr/>
            <p:nvPr/>
          </p:nvSpPr>
          <p:spPr>
            <a:xfrm>
              <a:off x="0" y="-152"/>
              <a:ext cx="19334" cy="11103"/>
            </a:xfrm>
            <a:prstGeom prst="rect">
              <a:avLst/>
            </a:prstGeom>
            <a:solidFill>
              <a:schemeClr val="bg2">
                <a:lumMod val="9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30" name="直接连接符 1"/>
          <p:cNvCxnSpPr/>
          <p:nvPr/>
        </p:nvCxnSpPr>
        <p:spPr>
          <a:xfrm>
            <a:off x="790158" y="1671707"/>
            <a:ext cx="286064" cy="0"/>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2" name="副标题 1"/>
          <p:cNvSpPr>
            <a:spLocks noGrp="1"/>
          </p:cNvSpPr>
          <p:nvPr>
            <p:ph type="subTitle" idx="1"/>
          </p:nvPr>
        </p:nvSpPr>
        <p:spPr>
          <a:xfrm>
            <a:off x="1155700" y="1832610"/>
            <a:ext cx="10041890" cy="4807585"/>
          </a:xfrm>
        </p:spPr>
        <p:txBody>
          <a:bodyPr>
            <a:noAutofit/>
          </a:bodyPr>
          <a:lstStyle/>
          <a:p>
            <a:pPr algn="l">
              <a:buFont typeface="Wingdings" panose="05000000000000000000" charset="0"/>
            </a:pPr>
            <a:r>
              <a:rPr lang="en-US">
                <a:solidFill>
                  <a:schemeClr val="tx1"/>
                </a:solidFill>
                <a:uFillTx/>
                <a:latin typeface="+mn-lt"/>
                <a:cs typeface="+mn-lt"/>
              </a:rPr>
              <a:t>Example:</a:t>
            </a:r>
          </a:p>
          <a:p>
            <a:pPr marL="342900" indent="-342900" algn="l">
              <a:buFont typeface="Arial" panose="020B0604020202020204" pitchFamily="34" charset="0"/>
              <a:buChar char="•"/>
            </a:pPr>
            <a:r>
              <a:rPr kumimoji="1" lang="en-US" altLang="en-GB" dirty="0">
                <a:latin typeface="+mn-lt"/>
                <a:cs typeface="+mn-lt"/>
                <a:sym typeface="+mn-ea"/>
              </a:rPr>
              <a:t>W</a:t>
            </a:r>
            <a:r>
              <a:rPr kumimoji="1" lang="en-GB" altLang="zh-CN" dirty="0">
                <a:latin typeface="+mn-lt"/>
                <a:cs typeface="+mn-lt"/>
                <a:sym typeface="+mn-ea"/>
              </a:rPr>
              <a:t>e split the </a:t>
            </a:r>
            <a:r>
              <a:rPr kumimoji="1" lang="en-GB" altLang="zh-CN" dirty="0" err="1">
                <a:latin typeface="+mn-lt"/>
                <a:cs typeface="+mn-lt"/>
                <a:sym typeface="+mn-ea"/>
              </a:rPr>
              <a:t>camera.tsv</a:t>
            </a:r>
            <a:r>
              <a:rPr kumimoji="1" lang="en-GB" altLang="zh-CN" dirty="0">
                <a:latin typeface="+mn-lt"/>
                <a:cs typeface="+mn-lt"/>
                <a:sym typeface="+mn-ea"/>
              </a:rPr>
              <a:t> (1.1GB) into 11 small </a:t>
            </a:r>
            <a:r>
              <a:rPr kumimoji="1" lang="en-GB" altLang="zh-CN" dirty="0" err="1">
                <a:latin typeface="+mn-lt"/>
                <a:cs typeface="+mn-lt"/>
                <a:sym typeface="+mn-ea"/>
              </a:rPr>
              <a:t>tsv</a:t>
            </a:r>
            <a:r>
              <a:rPr kumimoji="1" lang="en-GB" altLang="zh-CN" dirty="0">
                <a:latin typeface="+mn-lt"/>
                <a:cs typeface="+mn-lt"/>
                <a:sym typeface="+mn-ea"/>
              </a:rPr>
              <a:t> files. </a:t>
            </a:r>
          </a:p>
          <a:p>
            <a:pPr marL="342900" indent="-342900" algn="l">
              <a:buFont typeface="Arial" panose="020B0604020202020204" pitchFamily="34" charset="0"/>
              <a:buChar char="•"/>
            </a:pPr>
            <a:r>
              <a:rPr kumimoji="1" lang="en-GB" altLang="zh-CN" dirty="0">
                <a:latin typeface="+mn-lt"/>
                <a:cs typeface="+mn-lt"/>
                <a:sym typeface="+mn-ea"/>
              </a:rPr>
              <a:t>After that, we run </a:t>
            </a:r>
            <a:r>
              <a:rPr kumimoji="1" lang="en-GB" altLang="zh-CN" dirty="0" err="1">
                <a:latin typeface="+mn-lt"/>
                <a:cs typeface="+mn-lt"/>
                <a:sym typeface="+mn-ea"/>
              </a:rPr>
              <a:t>word_freq_array_camera.sh</a:t>
            </a:r>
            <a:r>
              <a:rPr kumimoji="1" lang="en-GB" altLang="zh-CN" dirty="0">
                <a:latin typeface="+mn-lt"/>
                <a:cs typeface="+mn-lt"/>
                <a:sym typeface="+mn-ea"/>
              </a:rPr>
              <a:t> to launch 11 small jobs. Each job does the tokenization and lemmatization to each csv file, and then calculates the frequency of each word, returning a csv file with Column word, </a:t>
            </a:r>
            <a:r>
              <a:rPr kumimoji="1" lang="en-GB" altLang="zh-CN" dirty="0" err="1">
                <a:latin typeface="+mn-lt"/>
                <a:cs typeface="+mn-lt"/>
                <a:sym typeface="+mn-ea"/>
              </a:rPr>
              <a:t>star_ratings</a:t>
            </a:r>
            <a:r>
              <a:rPr kumimoji="1" lang="en-GB" altLang="zh-CN" dirty="0">
                <a:latin typeface="+mn-lt"/>
                <a:cs typeface="+mn-lt"/>
                <a:sym typeface="+mn-ea"/>
              </a:rPr>
              <a:t>, and frequency. </a:t>
            </a:r>
          </a:p>
          <a:p>
            <a:pPr marL="342900" indent="-342900" algn="l">
              <a:buFont typeface="Arial" panose="020B0604020202020204" pitchFamily="34" charset="0"/>
              <a:buChar char="•"/>
            </a:pPr>
            <a:r>
              <a:rPr kumimoji="1" lang="en-GB" altLang="zh-CN" dirty="0">
                <a:latin typeface="+mn-lt"/>
                <a:cs typeface="+mn-lt"/>
                <a:sym typeface="+mn-ea"/>
              </a:rPr>
              <a:t>Then, a bash file named </a:t>
            </a:r>
            <a:r>
              <a:rPr kumimoji="1" lang="en-GB" altLang="zh-CN" dirty="0" err="1">
                <a:latin typeface="+mn-lt"/>
                <a:cs typeface="+mn-lt"/>
                <a:sym typeface="+mn-ea"/>
              </a:rPr>
              <a:t>merge.sh</a:t>
            </a:r>
            <a:r>
              <a:rPr kumimoji="1" lang="en-GB" altLang="zh-CN" dirty="0">
                <a:latin typeface="+mn-lt"/>
                <a:cs typeface="+mn-lt"/>
                <a:sym typeface="+mn-ea"/>
              </a:rPr>
              <a:t> merges all these csv files about camera into one csv file.</a:t>
            </a:r>
            <a:endParaRPr kumimoji="1" lang="en-GB" altLang="zh-CN" i="1" dirty="0">
              <a:latin typeface="+mn-lt"/>
              <a:cs typeface="+mn-lt"/>
            </a:endParaRPr>
          </a:p>
          <a:p>
            <a:pPr algn="l">
              <a:buFont typeface="Wingdings" panose="05000000000000000000" charset="0"/>
            </a:pPr>
            <a:endParaRPr lang="en-US" i="1" u="sng">
              <a:solidFill>
                <a:schemeClr val="tx1"/>
              </a:solidFill>
              <a:uFillTx/>
              <a:latin typeface="+mn-lt"/>
              <a:cs typeface="+mn-lt"/>
            </a:endParaRPr>
          </a:p>
          <a:p>
            <a:pPr algn="l">
              <a:buFont typeface="Wingdings" panose="05000000000000000000" charset="0"/>
            </a:pPr>
            <a:endParaRPr lang="en-US" u="sng">
              <a:solidFill>
                <a:schemeClr val="tx1"/>
              </a:solidFill>
              <a:uFillTx/>
              <a:latin typeface="+mn-lt"/>
              <a:cs typeface="+mn-lt"/>
            </a:endParaRPr>
          </a:p>
          <a:p>
            <a:pPr algn="l">
              <a:buFont typeface="Wingdings" panose="05000000000000000000" charset="0"/>
            </a:pPr>
            <a:endParaRPr kumimoji="1" lang="en-GB" altLang="zh-CN" dirty="0">
              <a:solidFill>
                <a:schemeClr val="tx1"/>
              </a:solidFill>
              <a:latin typeface="+mn-lt"/>
              <a:cs typeface="+mn-lt"/>
            </a:endParaRPr>
          </a:p>
          <a:p>
            <a:pPr algn="l">
              <a:buFont typeface="Arial" panose="020B0604020202020204" pitchFamily="34" charset="0"/>
            </a:pPr>
            <a:endParaRPr kumimoji="1" lang="en-GB" altLang="zh-CN" u="sng" dirty="0">
              <a:solidFill>
                <a:schemeClr val="tx1"/>
              </a:solidFill>
              <a:uFillTx/>
              <a:latin typeface="+mn-lt"/>
              <a:cs typeface="+mn-lt"/>
            </a:endParaRPr>
          </a:p>
        </p:txBody>
      </p:sp>
      <p:sp>
        <p:nvSpPr>
          <p:cNvPr id="3" name="文本框 1"/>
          <p:cNvSpPr txBox="1"/>
          <p:nvPr/>
        </p:nvSpPr>
        <p:spPr>
          <a:xfrm>
            <a:off x="1075690" y="778510"/>
            <a:ext cx="4072255" cy="720090"/>
          </a:xfrm>
          <a:prstGeom prst="rect">
            <a:avLst/>
          </a:prstGeom>
          <a:ln w="12700">
            <a:miter lim="400000"/>
          </a:ln>
        </p:spPr>
        <p:txBody>
          <a:bodyPr wrap="square" lIns="0" tIns="0" rIns="0" bIns="0">
            <a:spAutoFit/>
          </a:bodyPr>
          <a:lstStyle/>
          <a:p>
            <a:pPr algn="l">
              <a:lnSpc>
                <a:spcPct val="130000"/>
              </a:lnSpc>
              <a:defRPr sz="3500" b="0">
                <a:solidFill>
                  <a:srgbClr val="F7F9FF"/>
                </a:solidFill>
                <a:latin typeface="Roboto"/>
                <a:ea typeface="Roboto"/>
                <a:cs typeface="Roboto"/>
                <a:sym typeface="Roboto"/>
              </a:defRPr>
            </a:pPr>
            <a:r>
              <a:rPr lang="en-US" sz="3600" b="1">
                <a:solidFill>
                  <a:schemeClr val="tx1"/>
                </a:solidFill>
                <a:latin typeface="+mj-lt"/>
                <a:ea typeface="思源黑体 Regular" panose="020B0500000000000000" charset="-122"/>
                <a:cs typeface="+mj-lt"/>
              </a:rPr>
              <a:t>Data Processing</a:t>
            </a:r>
          </a:p>
        </p:txBody>
      </p:sp>
      <p:grpSp>
        <p:nvGrpSpPr>
          <p:cNvPr id="4" name="组合 3"/>
          <p:cNvGrpSpPr/>
          <p:nvPr/>
        </p:nvGrpSpPr>
        <p:grpSpPr>
          <a:xfrm>
            <a:off x="-41910" y="-96520"/>
            <a:ext cx="12277090" cy="7050405"/>
            <a:chOff x="0" y="-152"/>
            <a:chExt cx="19334" cy="11103"/>
          </a:xfrm>
        </p:grpSpPr>
        <p:pic>
          <p:nvPicPr>
            <p:cNvPr id="5" name="图片 4" descr="图片1"/>
            <p:cNvPicPr>
              <a:picLocks noChangeAspect="1"/>
            </p:cNvPicPr>
            <p:nvPr/>
          </p:nvPicPr>
          <p:blipFill>
            <a:blip r:embed="rId3"/>
            <a:stretch>
              <a:fillRect/>
            </a:stretch>
          </p:blipFill>
          <p:spPr>
            <a:xfrm>
              <a:off x="0" y="0"/>
              <a:ext cx="19200" cy="10899"/>
            </a:xfrm>
            <a:prstGeom prst="rect">
              <a:avLst/>
            </a:prstGeom>
          </p:spPr>
        </p:pic>
        <p:sp>
          <p:nvSpPr>
            <p:cNvPr id="6" name="矩形 5"/>
            <p:cNvSpPr/>
            <p:nvPr/>
          </p:nvSpPr>
          <p:spPr>
            <a:xfrm>
              <a:off x="0" y="-152"/>
              <a:ext cx="19334" cy="11103"/>
            </a:xfrm>
            <a:prstGeom prst="rect">
              <a:avLst/>
            </a:prstGeom>
            <a:solidFill>
              <a:schemeClr val="bg2">
                <a:lumMod val="9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7" name="文本框 1"/>
          <p:cNvSpPr txBox="1"/>
          <p:nvPr/>
        </p:nvSpPr>
        <p:spPr>
          <a:xfrm>
            <a:off x="1155700" y="160198"/>
            <a:ext cx="8928100" cy="720090"/>
          </a:xfrm>
          <a:prstGeom prst="rect">
            <a:avLst/>
          </a:prstGeom>
          <a:ln w="12700">
            <a:miter lim="400000"/>
          </a:ln>
        </p:spPr>
        <p:txBody>
          <a:bodyPr wrap="square" lIns="0" tIns="0" rIns="0" bIns="0">
            <a:spAutoFit/>
          </a:bodyPr>
          <a:lstStyle/>
          <a:p>
            <a:pPr algn="l">
              <a:lnSpc>
                <a:spcPct val="130000"/>
              </a:lnSpc>
              <a:defRPr sz="3500" b="0">
                <a:solidFill>
                  <a:srgbClr val="F7F9FF"/>
                </a:solidFill>
                <a:latin typeface="Roboto"/>
                <a:ea typeface="Roboto"/>
                <a:cs typeface="Roboto"/>
                <a:sym typeface="Roboto"/>
              </a:defRPr>
            </a:pPr>
            <a:r>
              <a:rPr lang="en-US" sz="3600" b="1" dirty="0">
                <a:solidFill>
                  <a:schemeClr val="tx1"/>
                </a:solidFill>
                <a:latin typeface="+mj-lt"/>
                <a:ea typeface="思源黑体 Regular" panose="020B0500000000000000" charset="-122"/>
                <a:cs typeface="+mj-lt"/>
              </a:rPr>
              <a:t>Conclusion</a:t>
            </a:r>
          </a:p>
        </p:txBody>
      </p:sp>
      <p:pic>
        <p:nvPicPr>
          <p:cNvPr id="9" name="图片 8" descr="图表, 条形图&#10;&#10;描述已自动生成">
            <a:extLst>
              <a:ext uri="{FF2B5EF4-FFF2-40B4-BE49-F238E27FC236}">
                <a16:creationId xmlns:a16="http://schemas.microsoft.com/office/drawing/2014/main" id="{62A2CFCC-35F3-BC40-9AC8-D10047D233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527" y="880288"/>
            <a:ext cx="6041570" cy="6090833"/>
          </a:xfrm>
          <a:prstGeom prst="rect">
            <a:avLst/>
          </a:prstGeom>
        </p:spPr>
      </p:pic>
    </p:spTree>
    <p:custDataLst>
      <p:tags r:id="rId1"/>
    </p:custDataLst>
    <p:extLst>
      <p:ext uri="{BB962C8B-B14F-4D97-AF65-F5344CB8AC3E}">
        <p14:creationId xmlns:p14="http://schemas.microsoft.com/office/powerpoint/2010/main" val="1073875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2545" y="-96520"/>
            <a:ext cx="12277090" cy="7050405"/>
            <a:chOff x="0" y="-152"/>
            <a:chExt cx="19334" cy="11103"/>
          </a:xfrm>
        </p:grpSpPr>
        <p:pic>
          <p:nvPicPr>
            <p:cNvPr id="14" name="图片 13" descr="图片1"/>
            <p:cNvPicPr>
              <a:picLocks noChangeAspect="1"/>
            </p:cNvPicPr>
            <p:nvPr/>
          </p:nvPicPr>
          <p:blipFill>
            <a:blip r:embed="rId3"/>
            <a:stretch>
              <a:fillRect/>
            </a:stretch>
          </p:blipFill>
          <p:spPr>
            <a:xfrm>
              <a:off x="0" y="0"/>
              <a:ext cx="19200" cy="10899"/>
            </a:xfrm>
            <a:prstGeom prst="rect">
              <a:avLst/>
            </a:prstGeom>
          </p:spPr>
        </p:pic>
        <p:sp>
          <p:nvSpPr>
            <p:cNvPr id="18" name="矩形 17"/>
            <p:cNvSpPr/>
            <p:nvPr/>
          </p:nvSpPr>
          <p:spPr>
            <a:xfrm>
              <a:off x="0" y="-152"/>
              <a:ext cx="19334" cy="11103"/>
            </a:xfrm>
            <a:prstGeom prst="rect">
              <a:avLst/>
            </a:prstGeom>
            <a:solidFill>
              <a:schemeClr val="bg2">
                <a:lumMod val="9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30" name="直接连接符 1"/>
          <p:cNvCxnSpPr/>
          <p:nvPr/>
        </p:nvCxnSpPr>
        <p:spPr>
          <a:xfrm>
            <a:off x="790158" y="1671707"/>
            <a:ext cx="286064" cy="0"/>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2" name="副标题 1"/>
          <p:cNvSpPr>
            <a:spLocks noGrp="1"/>
          </p:cNvSpPr>
          <p:nvPr>
            <p:ph type="subTitle" idx="1"/>
          </p:nvPr>
        </p:nvSpPr>
        <p:spPr>
          <a:xfrm>
            <a:off x="1155700" y="1832610"/>
            <a:ext cx="10041890" cy="4807585"/>
          </a:xfrm>
        </p:spPr>
        <p:txBody>
          <a:bodyPr>
            <a:noAutofit/>
          </a:bodyPr>
          <a:lstStyle/>
          <a:p>
            <a:pPr algn="l">
              <a:buFont typeface="Wingdings" panose="05000000000000000000" charset="0"/>
            </a:pPr>
            <a:r>
              <a:rPr lang="en-US">
                <a:solidFill>
                  <a:schemeClr val="tx1"/>
                </a:solidFill>
                <a:uFillTx/>
                <a:latin typeface="+mn-lt"/>
                <a:cs typeface="+mn-lt"/>
              </a:rPr>
              <a:t>Example:</a:t>
            </a:r>
          </a:p>
          <a:p>
            <a:pPr marL="342900" indent="-342900" algn="l">
              <a:buFont typeface="Arial" panose="020B0604020202020204" pitchFamily="34" charset="0"/>
              <a:buChar char="•"/>
            </a:pPr>
            <a:r>
              <a:rPr kumimoji="1" lang="en-US" altLang="en-GB" dirty="0">
                <a:latin typeface="+mn-lt"/>
                <a:cs typeface="+mn-lt"/>
                <a:sym typeface="+mn-ea"/>
              </a:rPr>
              <a:t>W</a:t>
            </a:r>
            <a:r>
              <a:rPr kumimoji="1" lang="en-GB" altLang="zh-CN" dirty="0">
                <a:latin typeface="+mn-lt"/>
                <a:cs typeface="+mn-lt"/>
                <a:sym typeface="+mn-ea"/>
              </a:rPr>
              <a:t>e split the </a:t>
            </a:r>
            <a:r>
              <a:rPr kumimoji="1" lang="en-GB" altLang="zh-CN" dirty="0" err="1">
                <a:latin typeface="+mn-lt"/>
                <a:cs typeface="+mn-lt"/>
                <a:sym typeface="+mn-ea"/>
              </a:rPr>
              <a:t>camera.tsv</a:t>
            </a:r>
            <a:r>
              <a:rPr kumimoji="1" lang="en-GB" altLang="zh-CN" dirty="0">
                <a:latin typeface="+mn-lt"/>
                <a:cs typeface="+mn-lt"/>
                <a:sym typeface="+mn-ea"/>
              </a:rPr>
              <a:t> (1.1GB) into 11 small </a:t>
            </a:r>
            <a:r>
              <a:rPr kumimoji="1" lang="en-GB" altLang="zh-CN" dirty="0" err="1">
                <a:latin typeface="+mn-lt"/>
                <a:cs typeface="+mn-lt"/>
                <a:sym typeface="+mn-ea"/>
              </a:rPr>
              <a:t>tsv</a:t>
            </a:r>
            <a:r>
              <a:rPr kumimoji="1" lang="en-GB" altLang="zh-CN" dirty="0">
                <a:latin typeface="+mn-lt"/>
                <a:cs typeface="+mn-lt"/>
                <a:sym typeface="+mn-ea"/>
              </a:rPr>
              <a:t> files. </a:t>
            </a:r>
          </a:p>
          <a:p>
            <a:pPr marL="342900" indent="-342900" algn="l">
              <a:buFont typeface="Arial" panose="020B0604020202020204" pitchFamily="34" charset="0"/>
              <a:buChar char="•"/>
            </a:pPr>
            <a:r>
              <a:rPr kumimoji="1" lang="en-GB" altLang="zh-CN" dirty="0">
                <a:latin typeface="+mn-lt"/>
                <a:cs typeface="+mn-lt"/>
                <a:sym typeface="+mn-ea"/>
              </a:rPr>
              <a:t>After that, we run </a:t>
            </a:r>
            <a:r>
              <a:rPr kumimoji="1" lang="en-GB" altLang="zh-CN" dirty="0" err="1">
                <a:latin typeface="+mn-lt"/>
                <a:cs typeface="+mn-lt"/>
                <a:sym typeface="+mn-ea"/>
              </a:rPr>
              <a:t>word_freq_array_camera.sh</a:t>
            </a:r>
            <a:r>
              <a:rPr kumimoji="1" lang="en-GB" altLang="zh-CN" dirty="0">
                <a:latin typeface="+mn-lt"/>
                <a:cs typeface="+mn-lt"/>
                <a:sym typeface="+mn-ea"/>
              </a:rPr>
              <a:t> to launch 11 small jobs. Each job does the tokenization and lemmatization to each csv file, and then calculates the frequency of each word, returning a csv file with Column word, </a:t>
            </a:r>
            <a:r>
              <a:rPr kumimoji="1" lang="en-GB" altLang="zh-CN" dirty="0" err="1">
                <a:latin typeface="+mn-lt"/>
                <a:cs typeface="+mn-lt"/>
                <a:sym typeface="+mn-ea"/>
              </a:rPr>
              <a:t>star_ratings</a:t>
            </a:r>
            <a:r>
              <a:rPr kumimoji="1" lang="en-GB" altLang="zh-CN" dirty="0">
                <a:latin typeface="+mn-lt"/>
                <a:cs typeface="+mn-lt"/>
                <a:sym typeface="+mn-ea"/>
              </a:rPr>
              <a:t>, and frequency. </a:t>
            </a:r>
          </a:p>
          <a:p>
            <a:pPr marL="342900" indent="-342900" algn="l">
              <a:buFont typeface="Arial" panose="020B0604020202020204" pitchFamily="34" charset="0"/>
              <a:buChar char="•"/>
            </a:pPr>
            <a:r>
              <a:rPr kumimoji="1" lang="en-GB" altLang="zh-CN" dirty="0">
                <a:latin typeface="+mn-lt"/>
                <a:cs typeface="+mn-lt"/>
                <a:sym typeface="+mn-ea"/>
              </a:rPr>
              <a:t>Then, a bash file named </a:t>
            </a:r>
            <a:r>
              <a:rPr kumimoji="1" lang="en-GB" altLang="zh-CN" dirty="0" err="1">
                <a:latin typeface="+mn-lt"/>
                <a:cs typeface="+mn-lt"/>
                <a:sym typeface="+mn-ea"/>
              </a:rPr>
              <a:t>merge.sh</a:t>
            </a:r>
            <a:r>
              <a:rPr kumimoji="1" lang="en-GB" altLang="zh-CN" dirty="0">
                <a:latin typeface="+mn-lt"/>
                <a:cs typeface="+mn-lt"/>
                <a:sym typeface="+mn-ea"/>
              </a:rPr>
              <a:t> merges all these csv files about camera into one csv file.</a:t>
            </a:r>
            <a:endParaRPr kumimoji="1" lang="en-GB" altLang="zh-CN" i="1" dirty="0">
              <a:latin typeface="+mn-lt"/>
              <a:cs typeface="+mn-lt"/>
            </a:endParaRPr>
          </a:p>
          <a:p>
            <a:pPr algn="l">
              <a:buFont typeface="Wingdings" panose="05000000000000000000" charset="0"/>
            </a:pPr>
            <a:endParaRPr lang="en-US" i="1" u="sng">
              <a:solidFill>
                <a:schemeClr val="tx1"/>
              </a:solidFill>
              <a:uFillTx/>
              <a:latin typeface="+mn-lt"/>
              <a:cs typeface="+mn-lt"/>
            </a:endParaRPr>
          </a:p>
          <a:p>
            <a:pPr algn="l">
              <a:buFont typeface="Wingdings" panose="05000000000000000000" charset="0"/>
            </a:pPr>
            <a:endParaRPr lang="en-US" u="sng">
              <a:solidFill>
                <a:schemeClr val="tx1"/>
              </a:solidFill>
              <a:uFillTx/>
              <a:latin typeface="+mn-lt"/>
              <a:cs typeface="+mn-lt"/>
            </a:endParaRPr>
          </a:p>
          <a:p>
            <a:pPr algn="l">
              <a:buFont typeface="Wingdings" panose="05000000000000000000" charset="0"/>
            </a:pPr>
            <a:endParaRPr kumimoji="1" lang="en-GB" altLang="zh-CN" dirty="0">
              <a:solidFill>
                <a:schemeClr val="tx1"/>
              </a:solidFill>
              <a:latin typeface="+mn-lt"/>
              <a:cs typeface="+mn-lt"/>
            </a:endParaRPr>
          </a:p>
          <a:p>
            <a:pPr algn="l">
              <a:buFont typeface="Arial" panose="020B0604020202020204" pitchFamily="34" charset="0"/>
            </a:pPr>
            <a:endParaRPr kumimoji="1" lang="en-GB" altLang="zh-CN" u="sng" dirty="0">
              <a:solidFill>
                <a:schemeClr val="tx1"/>
              </a:solidFill>
              <a:uFillTx/>
              <a:latin typeface="+mn-lt"/>
              <a:cs typeface="+mn-lt"/>
            </a:endParaRPr>
          </a:p>
        </p:txBody>
      </p:sp>
      <p:sp>
        <p:nvSpPr>
          <p:cNvPr id="3" name="文本框 1"/>
          <p:cNvSpPr txBox="1"/>
          <p:nvPr/>
        </p:nvSpPr>
        <p:spPr>
          <a:xfrm>
            <a:off x="1075690" y="778510"/>
            <a:ext cx="4072255" cy="720090"/>
          </a:xfrm>
          <a:prstGeom prst="rect">
            <a:avLst/>
          </a:prstGeom>
          <a:ln w="12700">
            <a:miter lim="400000"/>
          </a:ln>
        </p:spPr>
        <p:txBody>
          <a:bodyPr wrap="square" lIns="0" tIns="0" rIns="0" bIns="0">
            <a:spAutoFit/>
          </a:bodyPr>
          <a:lstStyle/>
          <a:p>
            <a:pPr algn="l">
              <a:lnSpc>
                <a:spcPct val="130000"/>
              </a:lnSpc>
              <a:defRPr sz="3500" b="0">
                <a:solidFill>
                  <a:srgbClr val="F7F9FF"/>
                </a:solidFill>
                <a:latin typeface="Roboto"/>
                <a:ea typeface="Roboto"/>
                <a:cs typeface="Roboto"/>
                <a:sym typeface="Roboto"/>
              </a:defRPr>
            </a:pPr>
            <a:r>
              <a:rPr lang="en-US" sz="3600" b="1">
                <a:solidFill>
                  <a:schemeClr val="tx1"/>
                </a:solidFill>
                <a:latin typeface="+mj-lt"/>
                <a:ea typeface="思源黑体 Regular" panose="020B0500000000000000" charset="-122"/>
                <a:cs typeface="+mj-lt"/>
              </a:rPr>
              <a:t>Data Processing</a:t>
            </a:r>
          </a:p>
        </p:txBody>
      </p:sp>
      <p:grpSp>
        <p:nvGrpSpPr>
          <p:cNvPr id="4" name="组合 3"/>
          <p:cNvGrpSpPr/>
          <p:nvPr/>
        </p:nvGrpSpPr>
        <p:grpSpPr>
          <a:xfrm>
            <a:off x="-41910" y="-96520"/>
            <a:ext cx="12277090" cy="7050405"/>
            <a:chOff x="0" y="-152"/>
            <a:chExt cx="19334" cy="11103"/>
          </a:xfrm>
        </p:grpSpPr>
        <p:pic>
          <p:nvPicPr>
            <p:cNvPr id="5" name="图片 4" descr="图片1"/>
            <p:cNvPicPr>
              <a:picLocks noChangeAspect="1"/>
            </p:cNvPicPr>
            <p:nvPr/>
          </p:nvPicPr>
          <p:blipFill>
            <a:blip r:embed="rId3"/>
            <a:stretch>
              <a:fillRect/>
            </a:stretch>
          </p:blipFill>
          <p:spPr>
            <a:xfrm>
              <a:off x="0" y="0"/>
              <a:ext cx="19200" cy="10899"/>
            </a:xfrm>
            <a:prstGeom prst="rect">
              <a:avLst/>
            </a:prstGeom>
          </p:spPr>
        </p:pic>
        <p:sp>
          <p:nvSpPr>
            <p:cNvPr id="6" name="矩形 5"/>
            <p:cNvSpPr/>
            <p:nvPr/>
          </p:nvSpPr>
          <p:spPr>
            <a:xfrm>
              <a:off x="0" y="-152"/>
              <a:ext cx="19334" cy="11103"/>
            </a:xfrm>
            <a:prstGeom prst="rect">
              <a:avLst/>
            </a:prstGeom>
            <a:solidFill>
              <a:schemeClr val="bg2">
                <a:lumMod val="9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7" name="文本框 1"/>
          <p:cNvSpPr txBox="1"/>
          <p:nvPr/>
        </p:nvSpPr>
        <p:spPr>
          <a:xfrm>
            <a:off x="1155700" y="99241"/>
            <a:ext cx="8928100" cy="720090"/>
          </a:xfrm>
          <a:prstGeom prst="rect">
            <a:avLst/>
          </a:prstGeom>
          <a:ln w="12700">
            <a:miter lim="400000"/>
          </a:ln>
        </p:spPr>
        <p:txBody>
          <a:bodyPr wrap="square" lIns="0" tIns="0" rIns="0" bIns="0">
            <a:spAutoFit/>
          </a:bodyPr>
          <a:lstStyle/>
          <a:p>
            <a:pPr algn="l">
              <a:lnSpc>
                <a:spcPct val="130000"/>
              </a:lnSpc>
              <a:defRPr sz="3500" b="0">
                <a:solidFill>
                  <a:srgbClr val="F7F9FF"/>
                </a:solidFill>
                <a:latin typeface="Roboto"/>
                <a:ea typeface="Roboto"/>
                <a:cs typeface="Roboto"/>
                <a:sym typeface="Roboto"/>
              </a:defRPr>
            </a:pPr>
            <a:r>
              <a:rPr lang="en-US" sz="3600" b="1" dirty="0">
                <a:solidFill>
                  <a:schemeClr val="tx1"/>
                </a:solidFill>
                <a:latin typeface="+mj-lt"/>
                <a:ea typeface="思源黑体 Regular" panose="020B0500000000000000" charset="-122"/>
                <a:cs typeface="+mj-lt"/>
              </a:rPr>
              <a:t>Conclusion</a:t>
            </a:r>
          </a:p>
        </p:txBody>
      </p:sp>
      <p:pic>
        <p:nvPicPr>
          <p:cNvPr id="9" name="图片 8" descr="图表, 条形图&#10;&#10;描述已自动生成">
            <a:extLst>
              <a:ext uri="{FF2B5EF4-FFF2-40B4-BE49-F238E27FC236}">
                <a16:creationId xmlns:a16="http://schemas.microsoft.com/office/drawing/2014/main" id="{C5606628-6415-C747-8F5F-86F2F869AF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51" y="851263"/>
            <a:ext cx="6015446" cy="6015446"/>
          </a:xfrm>
          <a:prstGeom prst="rect">
            <a:avLst/>
          </a:prstGeom>
        </p:spPr>
      </p:pic>
    </p:spTree>
    <p:custDataLst>
      <p:tags r:id="rId1"/>
    </p:custDataLst>
    <p:extLst>
      <p:ext uri="{BB962C8B-B14F-4D97-AF65-F5344CB8AC3E}">
        <p14:creationId xmlns:p14="http://schemas.microsoft.com/office/powerpoint/2010/main" val="1887982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2545" y="-96520"/>
            <a:ext cx="12277090" cy="7050405"/>
            <a:chOff x="0" y="-152"/>
            <a:chExt cx="19334" cy="11103"/>
          </a:xfrm>
        </p:grpSpPr>
        <p:pic>
          <p:nvPicPr>
            <p:cNvPr id="14" name="图片 13" descr="图片1"/>
            <p:cNvPicPr>
              <a:picLocks noChangeAspect="1"/>
            </p:cNvPicPr>
            <p:nvPr/>
          </p:nvPicPr>
          <p:blipFill>
            <a:blip r:embed="rId3"/>
            <a:stretch>
              <a:fillRect/>
            </a:stretch>
          </p:blipFill>
          <p:spPr>
            <a:xfrm>
              <a:off x="0" y="0"/>
              <a:ext cx="19200" cy="10899"/>
            </a:xfrm>
            <a:prstGeom prst="rect">
              <a:avLst/>
            </a:prstGeom>
          </p:spPr>
        </p:pic>
        <p:sp>
          <p:nvSpPr>
            <p:cNvPr id="18" name="矩形 17"/>
            <p:cNvSpPr/>
            <p:nvPr/>
          </p:nvSpPr>
          <p:spPr>
            <a:xfrm>
              <a:off x="0" y="-152"/>
              <a:ext cx="19334" cy="11103"/>
            </a:xfrm>
            <a:prstGeom prst="rect">
              <a:avLst/>
            </a:prstGeom>
            <a:solidFill>
              <a:schemeClr val="bg2">
                <a:lumMod val="9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30" name="直接连接符 1"/>
          <p:cNvCxnSpPr/>
          <p:nvPr/>
        </p:nvCxnSpPr>
        <p:spPr>
          <a:xfrm>
            <a:off x="790158" y="1671707"/>
            <a:ext cx="286064" cy="0"/>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2" name="副标题 1"/>
          <p:cNvSpPr>
            <a:spLocks noGrp="1"/>
          </p:cNvSpPr>
          <p:nvPr>
            <p:ph type="subTitle" idx="1"/>
          </p:nvPr>
        </p:nvSpPr>
        <p:spPr>
          <a:xfrm>
            <a:off x="1155700" y="1832610"/>
            <a:ext cx="10041890" cy="4807585"/>
          </a:xfrm>
        </p:spPr>
        <p:txBody>
          <a:bodyPr>
            <a:noAutofit/>
          </a:bodyPr>
          <a:lstStyle/>
          <a:p>
            <a:pPr algn="l">
              <a:buFont typeface="Wingdings" panose="05000000000000000000" charset="0"/>
            </a:pPr>
            <a:r>
              <a:rPr lang="en-US">
                <a:solidFill>
                  <a:schemeClr val="tx1"/>
                </a:solidFill>
                <a:uFillTx/>
                <a:latin typeface="+mn-lt"/>
                <a:cs typeface="+mn-lt"/>
              </a:rPr>
              <a:t>Example:</a:t>
            </a:r>
          </a:p>
          <a:p>
            <a:pPr marL="342900" indent="-342900" algn="l">
              <a:buFont typeface="Arial" panose="020B0604020202020204" pitchFamily="34" charset="0"/>
              <a:buChar char="•"/>
            </a:pPr>
            <a:r>
              <a:rPr kumimoji="1" lang="en-US" altLang="en-GB" dirty="0">
                <a:latin typeface="+mn-lt"/>
                <a:cs typeface="+mn-lt"/>
                <a:sym typeface="+mn-ea"/>
              </a:rPr>
              <a:t>W</a:t>
            </a:r>
            <a:r>
              <a:rPr kumimoji="1" lang="en-GB" altLang="zh-CN" dirty="0">
                <a:latin typeface="+mn-lt"/>
                <a:cs typeface="+mn-lt"/>
                <a:sym typeface="+mn-ea"/>
              </a:rPr>
              <a:t>e split the </a:t>
            </a:r>
            <a:r>
              <a:rPr kumimoji="1" lang="en-GB" altLang="zh-CN" dirty="0" err="1">
                <a:latin typeface="+mn-lt"/>
                <a:cs typeface="+mn-lt"/>
                <a:sym typeface="+mn-ea"/>
              </a:rPr>
              <a:t>camera.tsv</a:t>
            </a:r>
            <a:r>
              <a:rPr kumimoji="1" lang="en-GB" altLang="zh-CN" dirty="0">
                <a:latin typeface="+mn-lt"/>
                <a:cs typeface="+mn-lt"/>
                <a:sym typeface="+mn-ea"/>
              </a:rPr>
              <a:t> (1.1GB) into 11 small </a:t>
            </a:r>
            <a:r>
              <a:rPr kumimoji="1" lang="en-GB" altLang="zh-CN" dirty="0" err="1">
                <a:latin typeface="+mn-lt"/>
                <a:cs typeface="+mn-lt"/>
                <a:sym typeface="+mn-ea"/>
              </a:rPr>
              <a:t>tsv</a:t>
            </a:r>
            <a:r>
              <a:rPr kumimoji="1" lang="en-GB" altLang="zh-CN" dirty="0">
                <a:latin typeface="+mn-lt"/>
                <a:cs typeface="+mn-lt"/>
                <a:sym typeface="+mn-ea"/>
              </a:rPr>
              <a:t> files. </a:t>
            </a:r>
          </a:p>
          <a:p>
            <a:pPr marL="342900" indent="-342900" algn="l">
              <a:buFont typeface="Arial" panose="020B0604020202020204" pitchFamily="34" charset="0"/>
              <a:buChar char="•"/>
            </a:pPr>
            <a:r>
              <a:rPr kumimoji="1" lang="en-GB" altLang="zh-CN" dirty="0">
                <a:latin typeface="+mn-lt"/>
                <a:cs typeface="+mn-lt"/>
                <a:sym typeface="+mn-ea"/>
              </a:rPr>
              <a:t>After that, we run </a:t>
            </a:r>
            <a:r>
              <a:rPr kumimoji="1" lang="en-GB" altLang="zh-CN" dirty="0" err="1">
                <a:latin typeface="+mn-lt"/>
                <a:cs typeface="+mn-lt"/>
                <a:sym typeface="+mn-ea"/>
              </a:rPr>
              <a:t>word_freq_array_camera.sh</a:t>
            </a:r>
            <a:r>
              <a:rPr kumimoji="1" lang="en-GB" altLang="zh-CN" dirty="0">
                <a:latin typeface="+mn-lt"/>
                <a:cs typeface="+mn-lt"/>
                <a:sym typeface="+mn-ea"/>
              </a:rPr>
              <a:t> to launch 11 small jobs. Each job does the tokenization and lemmatization to each csv file, and then calculates the frequency of each word, returning a csv file with Column word, </a:t>
            </a:r>
            <a:r>
              <a:rPr kumimoji="1" lang="en-GB" altLang="zh-CN" dirty="0" err="1">
                <a:latin typeface="+mn-lt"/>
                <a:cs typeface="+mn-lt"/>
                <a:sym typeface="+mn-ea"/>
              </a:rPr>
              <a:t>star_ratings</a:t>
            </a:r>
            <a:r>
              <a:rPr kumimoji="1" lang="en-GB" altLang="zh-CN" dirty="0">
                <a:latin typeface="+mn-lt"/>
                <a:cs typeface="+mn-lt"/>
                <a:sym typeface="+mn-ea"/>
              </a:rPr>
              <a:t>, and frequency. </a:t>
            </a:r>
          </a:p>
          <a:p>
            <a:pPr marL="342900" indent="-342900" algn="l">
              <a:buFont typeface="Arial" panose="020B0604020202020204" pitchFamily="34" charset="0"/>
              <a:buChar char="•"/>
            </a:pPr>
            <a:r>
              <a:rPr kumimoji="1" lang="en-GB" altLang="zh-CN" dirty="0">
                <a:latin typeface="+mn-lt"/>
                <a:cs typeface="+mn-lt"/>
                <a:sym typeface="+mn-ea"/>
              </a:rPr>
              <a:t>Then, a bash file named </a:t>
            </a:r>
            <a:r>
              <a:rPr kumimoji="1" lang="en-GB" altLang="zh-CN" dirty="0" err="1">
                <a:latin typeface="+mn-lt"/>
                <a:cs typeface="+mn-lt"/>
                <a:sym typeface="+mn-ea"/>
              </a:rPr>
              <a:t>merge.sh</a:t>
            </a:r>
            <a:r>
              <a:rPr kumimoji="1" lang="en-GB" altLang="zh-CN" dirty="0">
                <a:latin typeface="+mn-lt"/>
                <a:cs typeface="+mn-lt"/>
                <a:sym typeface="+mn-ea"/>
              </a:rPr>
              <a:t> merges all these csv files about camera into one csv file.</a:t>
            </a:r>
            <a:endParaRPr kumimoji="1" lang="en-GB" altLang="zh-CN" i="1" dirty="0">
              <a:latin typeface="+mn-lt"/>
              <a:cs typeface="+mn-lt"/>
            </a:endParaRPr>
          </a:p>
          <a:p>
            <a:pPr algn="l">
              <a:buFont typeface="Wingdings" panose="05000000000000000000" charset="0"/>
            </a:pPr>
            <a:endParaRPr lang="en-US" i="1" u="sng">
              <a:solidFill>
                <a:schemeClr val="tx1"/>
              </a:solidFill>
              <a:uFillTx/>
              <a:latin typeface="+mn-lt"/>
              <a:cs typeface="+mn-lt"/>
            </a:endParaRPr>
          </a:p>
          <a:p>
            <a:pPr algn="l">
              <a:buFont typeface="Wingdings" panose="05000000000000000000" charset="0"/>
            </a:pPr>
            <a:endParaRPr lang="en-US" u="sng">
              <a:solidFill>
                <a:schemeClr val="tx1"/>
              </a:solidFill>
              <a:uFillTx/>
              <a:latin typeface="+mn-lt"/>
              <a:cs typeface="+mn-lt"/>
            </a:endParaRPr>
          </a:p>
          <a:p>
            <a:pPr algn="l">
              <a:buFont typeface="Wingdings" panose="05000000000000000000" charset="0"/>
            </a:pPr>
            <a:endParaRPr kumimoji="1" lang="en-GB" altLang="zh-CN" dirty="0">
              <a:solidFill>
                <a:schemeClr val="tx1"/>
              </a:solidFill>
              <a:latin typeface="+mn-lt"/>
              <a:cs typeface="+mn-lt"/>
            </a:endParaRPr>
          </a:p>
          <a:p>
            <a:pPr algn="l">
              <a:buFont typeface="Arial" panose="020B0604020202020204" pitchFamily="34" charset="0"/>
            </a:pPr>
            <a:endParaRPr kumimoji="1" lang="en-GB" altLang="zh-CN" u="sng" dirty="0">
              <a:solidFill>
                <a:schemeClr val="tx1"/>
              </a:solidFill>
              <a:uFillTx/>
              <a:latin typeface="+mn-lt"/>
              <a:cs typeface="+mn-lt"/>
            </a:endParaRPr>
          </a:p>
        </p:txBody>
      </p:sp>
      <p:sp>
        <p:nvSpPr>
          <p:cNvPr id="3" name="文本框 1"/>
          <p:cNvSpPr txBox="1"/>
          <p:nvPr/>
        </p:nvSpPr>
        <p:spPr>
          <a:xfrm>
            <a:off x="1075690" y="778510"/>
            <a:ext cx="4072255" cy="720090"/>
          </a:xfrm>
          <a:prstGeom prst="rect">
            <a:avLst/>
          </a:prstGeom>
          <a:ln w="12700">
            <a:miter lim="400000"/>
          </a:ln>
        </p:spPr>
        <p:txBody>
          <a:bodyPr wrap="square" lIns="0" tIns="0" rIns="0" bIns="0">
            <a:spAutoFit/>
          </a:bodyPr>
          <a:lstStyle/>
          <a:p>
            <a:pPr algn="l">
              <a:lnSpc>
                <a:spcPct val="130000"/>
              </a:lnSpc>
              <a:defRPr sz="3500" b="0">
                <a:solidFill>
                  <a:srgbClr val="F7F9FF"/>
                </a:solidFill>
                <a:latin typeface="Roboto"/>
                <a:ea typeface="Roboto"/>
                <a:cs typeface="Roboto"/>
                <a:sym typeface="Roboto"/>
              </a:defRPr>
            </a:pPr>
            <a:r>
              <a:rPr lang="en-US" sz="3600" b="1">
                <a:solidFill>
                  <a:schemeClr val="tx1"/>
                </a:solidFill>
                <a:latin typeface="+mj-lt"/>
                <a:ea typeface="思源黑体 Regular" panose="020B0500000000000000" charset="-122"/>
                <a:cs typeface="+mj-lt"/>
              </a:rPr>
              <a:t>Data Processing</a:t>
            </a:r>
          </a:p>
        </p:txBody>
      </p:sp>
      <p:grpSp>
        <p:nvGrpSpPr>
          <p:cNvPr id="4" name="组合 3"/>
          <p:cNvGrpSpPr/>
          <p:nvPr/>
        </p:nvGrpSpPr>
        <p:grpSpPr>
          <a:xfrm>
            <a:off x="-41910" y="-96520"/>
            <a:ext cx="12277090" cy="7050405"/>
            <a:chOff x="0" y="-152"/>
            <a:chExt cx="19334" cy="11103"/>
          </a:xfrm>
        </p:grpSpPr>
        <p:pic>
          <p:nvPicPr>
            <p:cNvPr id="5" name="图片 4" descr="图片1"/>
            <p:cNvPicPr>
              <a:picLocks noChangeAspect="1"/>
            </p:cNvPicPr>
            <p:nvPr/>
          </p:nvPicPr>
          <p:blipFill>
            <a:blip r:embed="rId3"/>
            <a:stretch>
              <a:fillRect/>
            </a:stretch>
          </p:blipFill>
          <p:spPr>
            <a:xfrm>
              <a:off x="0" y="0"/>
              <a:ext cx="19200" cy="10899"/>
            </a:xfrm>
            <a:prstGeom prst="rect">
              <a:avLst/>
            </a:prstGeom>
          </p:spPr>
        </p:pic>
        <p:sp>
          <p:nvSpPr>
            <p:cNvPr id="6" name="矩形 5"/>
            <p:cNvSpPr/>
            <p:nvPr/>
          </p:nvSpPr>
          <p:spPr>
            <a:xfrm>
              <a:off x="0" y="-152"/>
              <a:ext cx="19334" cy="11103"/>
            </a:xfrm>
            <a:prstGeom prst="rect">
              <a:avLst/>
            </a:prstGeom>
            <a:solidFill>
              <a:schemeClr val="bg2">
                <a:lumMod val="9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7" name="文本框 1"/>
          <p:cNvSpPr txBox="1"/>
          <p:nvPr/>
        </p:nvSpPr>
        <p:spPr>
          <a:xfrm>
            <a:off x="1155700" y="221164"/>
            <a:ext cx="8928100" cy="720090"/>
          </a:xfrm>
          <a:prstGeom prst="rect">
            <a:avLst/>
          </a:prstGeom>
          <a:ln w="12700">
            <a:miter lim="400000"/>
          </a:ln>
        </p:spPr>
        <p:txBody>
          <a:bodyPr wrap="square" lIns="0" tIns="0" rIns="0" bIns="0">
            <a:spAutoFit/>
          </a:bodyPr>
          <a:lstStyle/>
          <a:p>
            <a:pPr algn="l">
              <a:lnSpc>
                <a:spcPct val="130000"/>
              </a:lnSpc>
              <a:defRPr sz="3500" b="0">
                <a:solidFill>
                  <a:srgbClr val="F7F9FF"/>
                </a:solidFill>
                <a:latin typeface="Roboto"/>
                <a:ea typeface="Roboto"/>
                <a:cs typeface="Roboto"/>
                <a:sym typeface="Roboto"/>
              </a:defRPr>
            </a:pPr>
            <a:r>
              <a:rPr lang="en-US" sz="3600" b="1" dirty="0">
                <a:solidFill>
                  <a:schemeClr val="tx1"/>
                </a:solidFill>
                <a:latin typeface="+mj-lt"/>
                <a:ea typeface="思源黑体 Regular" panose="020B0500000000000000" charset="-122"/>
                <a:cs typeface="+mj-lt"/>
              </a:rPr>
              <a:t>Conclusion</a:t>
            </a:r>
          </a:p>
        </p:txBody>
      </p:sp>
      <p:pic>
        <p:nvPicPr>
          <p:cNvPr id="9" name="图片 8" descr="图表, 条形图&#10;&#10;描述已自动生成">
            <a:extLst>
              <a:ext uri="{FF2B5EF4-FFF2-40B4-BE49-F238E27FC236}">
                <a16:creationId xmlns:a16="http://schemas.microsoft.com/office/drawing/2014/main" id="{FA4EAB75-4D93-2A43-A80B-E93644FA26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773" y="1245326"/>
            <a:ext cx="5612673" cy="5612673"/>
          </a:xfrm>
          <a:prstGeom prst="rect">
            <a:avLst/>
          </a:prstGeom>
        </p:spPr>
      </p:pic>
    </p:spTree>
    <p:custDataLst>
      <p:tags r:id="rId1"/>
    </p:custDataLst>
    <p:extLst>
      <p:ext uri="{BB962C8B-B14F-4D97-AF65-F5344CB8AC3E}">
        <p14:creationId xmlns:p14="http://schemas.microsoft.com/office/powerpoint/2010/main" val="3829486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2545" y="-96520"/>
            <a:ext cx="12277090" cy="7050405"/>
            <a:chOff x="0" y="-152"/>
            <a:chExt cx="19334" cy="11103"/>
          </a:xfrm>
        </p:grpSpPr>
        <p:pic>
          <p:nvPicPr>
            <p:cNvPr id="14" name="图片 13" descr="图片1"/>
            <p:cNvPicPr>
              <a:picLocks noChangeAspect="1"/>
            </p:cNvPicPr>
            <p:nvPr/>
          </p:nvPicPr>
          <p:blipFill>
            <a:blip r:embed="rId3"/>
            <a:stretch>
              <a:fillRect/>
            </a:stretch>
          </p:blipFill>
          <p:spPr>
            <a:xfrm>
              <a:off x="0" y="0"/>
              <a:ext cx="19200" cy="10899"/>
            </a:xfrm>
            <a:prstGeom prst="rect">
              <a:avLst/>
            </a:prstGeom>
          </p:spPr>
        </p:pic>
        <p:sp>
          <p:nvSpPr>
            <p:cNvPr id="18" name="矩形 17"/>
            <p:cNvSpPr/>
            <p:nvPr/>
          </p:nvSpPr>
          <p:spPr>
            <a:xfrm>
              <a:off x="0" y="-152"/>
              <a:ext cx="19334" cy="11103"/>
            </a:xfrm>
            <a:prstGeom prst="rect">
              <a:avLst/>
            </a:prstGeom>
            <a:solidFill>
              <a:schemeClr val="bg2">
                <a:lumMod val="9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30" name="直接连接符 1"/>
          <p:cNvCxnSpPr/>
          <p:nvPr/>
        </p:nvCxnSpPr>
        <p:spPr>
          <a:xfrm>
            <a:off x="790158" y="1671707"/>
            <a:ext cx="286064" cy="0"/>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2" name="副标题 1"/>
          <p:cNvSpPr>
            <a:spLocks noGrp="1"/>
          </p:cNvSpPr>
          <p:nvPr>
            <p:ph type="subTitle" idx="1"/>
          </p:nvPr>
        </p:nvSpPr>
        <p:spPr>
          <a:xfrm>
            <a:off x="1155700" y="1832610"/>
            <a:ext cx="10041890" cy="4807585"/>
          </a:xfrm>
        </p:spPr>
        <p:txBody>
          <a:bodyPr>
            <a:noAutofit/>
          </a:bodyPr>
          <a:lstStyle/>
          <a:p>
            <a:pPr algn="l">
              <a:buFont typeface="Wingdings" panose="05000000000000000000" charset="0"/>
            </a:pPr>
            <a:r>
              <a:rPr lang="en-US">
                <a:solidFill>
                  <a:schemeClr val="tx1"/>
                </a:solidFill>
                <a:uFillTx/>
                <a:latin typeface="+mn-lt"/>
                <a:cs typeface="+mn-lt"/>
              </a:rPr>
              <a:t>Example:</a:t>
            </a:r>
          </a:p>
          <a:p>
            <a:pPr marL="342900" indent="-342900" algn="l">
              <a:buFont typeface="Arial" panose="020B0604020202020204" pitchFamily="34" charset="0"/>
              <a:buChar char="•"/>
            </a:pPr>
            <a:r>
              <a:rPr kumimoji="1" lang="en-US" altLang="en-GB" dirty="0">
                <a:latin typeface="+mn-lt"/>
                <a:cs typeface="+mn-lt"/>
                <a:sym typeface="+mn-ea"/>
              </a:rPr>
              <a:t>W</a:t>
            </a:r>
            <a:r>
              <a:rPr kumimoji="1" lang="en-GB" altLang="zh-CN" dirty="0">
                <a:latin typeface="+mn-lt"/>
                <a:cs typeface="+mn-lt"/>
                <a:sym typeface="+mn-ea"/>
              </a:rPr>
              <a:t>e split the </a:t>
            </a:r>
            <a:r>
              <a:rPr kumimoji="1" lang="en-GB" altLang="zh-CN" dirty="0" err="1">
                <a:latin typeface="+mn-lt"/>
                <a:cs typeface="+mn-lt"/>
                <a:sym typeface="+mn-ea"/>
              </a:rPr>
              <a:t>camera.tsv</a:t>
            </a:r>
            <a:r>
              <a:rPr kumimoji="1" lang="en-GB" altLang="zh-CN" dirty="0">
                <a:latin typeface="+mn-lt"/>
                <a:cs typeface="+mn-lt"/>
                <a:sym typeface="+mn-ea"/>
              </a:rPr>
              <a:t> (1.1GB) into 11 small </a:t>
            </a:r>
            <a:r>
              <a:rPr kumimoji="1" lang="en-GB" altLang="zh-CN" dirty="0" err="1">
                <a:latin typeface="+mn-lt"/>
                <a:cs typeface="+mn-lt"/>
                <a:sym typeface="+mn-ea"/>
              </a:rPr>
              <a:t>tsv</a:t>
            </a:r>
            <a:r>
              <a:rPr kumimoji="1" lang="en-GB" altLang="zh-CN" dirty="0">
                <a:latin typeface="+mn-lt"/>
                <a:cs typeface="+mn-lt"/>
                <a:sym typeface="+mn-ea"/>
              </a:rPr>
              <a:t> files. </a:t>
            </a:r>
          </a:p>
          <a:p>
            <a:pPr marL="342900" indent="-342900" algn="l">
              <a:buFont typeface="Arial" panose="020B0604020202020204" pitchFamily="34" charset="0"/>
              <a:buChar char="•"/>
            </a:pPr>
            <a:r>
              <a:rPr kumimoji="1" lang="en-GB" altLang="zh-CN" dirty="0">
                <a:latin typeface="+mn-lt"/>
                <a:cs typeface="+mn-lt"/>
                <a:sym typeface="+mn-ea"/>
              </a:rPr>
              <a:t>After that, we run </a:t>
            </a:r>
            <a:r>
              <a:rPr kumimoji="1" lang="en-GB" altLang="zh-CN" dirty="0" err="1">
                <a:latin typeface="+mn-lt"/>
                <a:cs typeface="+mn-lt"/>
                <a:sym typeface="+mn-ea"/>
              </a:rPr>
              <a:t>word_freq_array_camera.sh</a:t>
            </a:r>
            <a:r>
              <a:rPr kumimoji="1" lang="en-GB" altLang="zh-CN" dirty="0">
                <a:latin typeface="+mn-lt"/>
                <a:cs typeface="+mn-lt"/>
                <a:sym typeface="+mn-ea"/>
              </a:rPr>
              <a:t> to launch 11 small jobs. Each job does the tokenization and lemmatization to each csv file, and then calculates the frequency of each word, returning a csv file with Column word, </a:t>
            </a:r>
            <a:r>
              <a:rPr kumimoji="1" lang="en-GB" altLang="zh-CN" dirty="0" err="1">
                <a:latin typeface="+mn-lt"/>
                <a:cs typeface="+mn-lt"/>
                <a:sym typeface="+mn-ea"/>
              </a:rPr>
              <a:t>star_ratings</a:t>
            </a:r>
            <a:r>
              <a:rPr kumimoji="1" lang="en-GB" altLang="zh-CN" dirty="0">
                <a:latin typeface="+mn-lt"/>
                <a:cs typeface="+mn-lt"/>
                <a:sym typeface="+mn-ea"/>
              </a:rPr>
              <a:t>, and frequency. </a:t>
            </a:r>
          </a:p>
          <a:p>
            <a:pPr marL="342900" indent="-342900" algn="l">
              <a:buFont typeface="Arial" panose="020B0604020202020204" pitchFamily="34" charset="0"/>
              <a:buChar char="•"/>
            </a:pPr>
            <a:r>
              <a:rPr kumimoji="1" lang="en-GB" altLang="zh-CN" dirty="0">
                <a:latin typeface="+mn-lt"/>
                <a:cs typeface="+mn-lt"/>
                <a:sym typeface="+mn-ea"/>
              </a:rPr>
              <a:t>Then, a bash file named </a:t>
            </a:r>
            <a:r>
              <a:rPr kumimoji="1" lang="en-GB" altLang="zh-CN" dirty="0" err="1">
                <a:latin typeface="+mn-lt"/>
                <a:cs typeface="+mn-lt"/>
                <a:sym typeface="+mn-ea"/>
              </a:rPr>
              <a:t>merge.sh</a:t>
            </a:r>
            <a:r>
              <a:rPr kumimoji="1" lang="en-GB" altLang="zh-CN" dirty="0">
                <a:latin typeface="+mn-lt"/>
                <a:cs typeface="+mn-lt"/>
                <a:sym typeface="+mn-ea"/>
              </a:rPr>
              <a:t> merges all these csv files about camera into one csv file.</a:t>
            </a:r>
            <a:endParaRPr kumimoji="1" lang="en-GB" altLang="zh-CN" i="1" dirty="0">
              <a:latin typeface="+mn-lt"/>
              <a:cs typeface="+mn-lt"/>
            </a:endParaRPr>
          </a:p>
          <a:p>
            <a:pPr algn="l">
              <a:buFont typeface="Wingdings" panose="05000000000000000000" charset="0"/>
            </a:pPr>
            <a:endParaRPr lang="en-US" i="1" u="sng">
              <a:solidFill>
                <a:schemeClr val="tx1"/>
              </a:solidFill>
              <a:uFillTx/>
              <a:latin typeface="+mn-lt"/>
              <a:cs typeface="+mn-lt"/>
            </a:endParaRPr>
          </a:p>
          <a:p>
            <a:pPr algn="l">
              <a:buFont typeface="Wingdings" panose="05000000000000000000" charset="0"/>
            </a:pPr>
            <a:endParaRPr lang="en-US" u="sng">
              <a:solidFill>
                <a:schemeClr val="tx1"/>
              </a:solidFill>
              <a:uFillTx/>
              <a:latin typeface="+mn-lt"/>
              <a:cs typeface="+mn-lt"/>
            </a:endParaRPr>
          </a:p>
          <a:p>
            <a:pPr algn="l">
              <a:buFont typeface="Wingdings" panose="05000000000000000000" charset="0"/>
            </a:pPr>
            <a:endParaRPr kumimoji="1" lang="en-GB" altLang="zh-CN" dirty="0">
              <a:solidFill>
                <a:schemeClr val="tx1"/>
              </a:solidFill>
              <a:latin typeface="+mn-lt"/>
              <a:cs typeface="+mn-lt"/>
            </a:endParaRPr>
          </a:p>
          <a:p>
            <a:pPr algn="l">
              <a:buFont typeface="Arial" panose="020B0604020202020204" pitchFamily="34" charset="0"/>
            </a:pPr>
            <a:endParaRPr kumimoji="1" lang="en-GB" altLang="zh-CN" u="sng" dirty="0">
              <a:solidFill>
                <a:schemeClr val="tx1"/>
              </a:solidFill>
              <a:uFillTx/>
              <a:latin typeface="+mn-lt"/>
              <a:cs typeface="+mn-lt"/>
            </a:endParaRPr>
          </a:p>
        </p:txBody>
      </p:sp>
      <p:sp>
        <p:nvSpPr>
          <p:cNvPr id="3" name="文本框 1"/>
          <p:cNvSpPr txBox="1"/>
          <p:nvPr/>
        </p:nvSpPr>
        <p:spPr>
          <a:xfrm>
            <a:off x="1075690" y="778510"/>
            <a:ext cx="4072255" cy="720090"/>
          </a:xfrm>
          <a:prstGeom prst="rect">
            <a:avLst/>
          </a:prstGeom>
          <a:ln w="12700">
            <a:miter lim="400000"/>
          </a:ln>
        </p:spPr>
        <p:txBody>
          <a:bodyPr wrap="square" lIns="0" tIns="0" rIns="0" bIns="0">
            <a:spAutoFit/>
          </a:bodyPr>
          <a:lstStyle/>
          <a:p>
            <a:pPr algn="l">
              <a:lnSpc>
                <a:spcPct val="130000"/>
              </a:lnSpc>
              <a:defRPr sz="3500" b="0">
                <a:solidFill>
                  <a:srgbClr val="F7F9FF"/>
                </a:solidFill>
                <a:latin typeface="Roboto"/>
                <a:ea typeface="Roboto"/>
                <a:cs typeface="Roboto"/>
                <a:sym typeface="Roboto"/>
              </a:defRPr>
            </a:pPr>
            <a:r>
              <a:rPr lang="en-US" sz="3600" b="1">
                <a:solidFill>
                  <a:schemeClr val="tx1"/>
                </a:solidFill>
                <a:latin typeface="+mj-lt"/>
                <a:ea typeface="思源黑体 Regular" panose="020B0500000000000000" charset="-122"/>
                <a:cs typeface="+mj-lt"/>
              </a:rPr>
              <a:t>Data Processing</a:t>
            </a:r>
          </a:p>
        </p:txBody>
      </p:sp>
      <p:grpSp>
        <p:nvGrpSpPr>
          <p:cNvPr id="4" name="组合 3"/>
          <p:cNvGrpSpPr/>
          <p:nvPr/>
        </p:nvGrpSpPr>
        <p:grpSpPr>
          <a:xfrm>
            <a:off x="-41910" y="-96520"/>
            <a:ext cx="12277090" cy="7050405"/>
            <a:chOff x="0" y="-152"/>
            <a:chExt cx="19334" cy="11103"/>
          </a:xfrm>
        </p:grpSpPr>
        <p:pic>
          <p:nvPicPr>
            <p:cNvPr id="5" name="图片 4" descr="图片1"/>
            <p:cNvPicPr>
              <a:picLocks noChangeAspect="1"/>
            </p:cNvPicPr>
            <p:nvPr/>
          </p:nvPicPr>
          <p:blipFill>
            <a:blip r:embed="rId3"/>
            <a:stretch>
              <a:fillRect/>
            </a:stretch>
          </p:blipFill>
          <p:spPr>
            <a:xfrm>
              <a:off x="0" y="0"/>
              <a:ext cx="19200" cy="10899"/>
            </a:xfrm>
            <a:prstGeom prst="rect">
              <a:avLst/>
            </a:prstGeom>
          </p:spPr>
        </p:pic>
        <p:sp>
          <p:nvSpPr>
            <p:cNvPr id="6" name="矩形 5"/>
            <p:cNvSpPr/>
            <p:nvPr/>
          </p:nvSpPr>
          <p:spPr>
            <a:xfrm>
              <a:off x="0" y="-152"/>
              <a:ext cx="19334" cy="11103"/>
            </a:xfrm>
            <a:prstGeom prst="rect">
              <a:avLst/>
            </a:prstGeom>
            <a:solidFill>
              <a:schemeClr val="bg2">
                <a:lumMod val="9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7" name="文本框 1"/>
          <p:cNvSpPr txBox="1"/>
          <p:nvPr/>
        </p:nvSpPr>
        <p:spPr>
          <a:xfrm>
            <a:off x="1155700" y="325663"/>
            <a:ext cx="8928100" cy="720090"/>
          </a:xfrm>
          <a:prstGeom prst="rect">
            <a:avLst/>
          </a:prstGeom>
          <a:ln w="12700">
            <a:miter lim="400000"/>
          </a:ln>
        </p:spPr>
        <p:txBody>
          <a:bodyPr wrap="square" lIns="0" tIns="0" rIns="0" bIns="0">
            <a:spAutoFit/>
          </a:bodyPr>
          <a:lstStyle/>
          <a:p>
            <a:pPr algn="l">
              <a:lnSpc>
                <a:spcPct val="130000"/>
              </a:lnSpc>
              <a:defRPr sz="3500" b="0">
                <a:solidFill>
                  <a:srgbClr val="F7F9FF"/>
                </a:solidFill>
                <a:latin typeface="Roboto"/>
                <a:ea typeface="Roboto"/>
                <a:cs typeface="Roboto"/>
                <a:sym typeface="Roboto"/>
              </a:defRPr>
            </a:pPr>
            <a:r>
              <a:rPr lang="en-US" sz="3600" b="1" dirty="0">
                <a:solidFill>
                  <a:schemeClr val="tx1"/>
                </a:solidFill>
                <a:latin typeface="+mj-lt"/>
                <a:ea typeface="思源黑体 Regular" panose="020B0500000000000000" charset="-122"/>
                <a:cs typeface="+mj-lt"/>
              </a:rPr>
              <a:t>Conclusion</a:t>
            </a:r>
          </a:p>
        </p:txBody>
      </p:sp>
      <p:pic>
        <p:nvPicPr>
          <p:cNvPr id="11" name="图片 10" descr="图片包含 游戏机&#10;&#10;描述已自动生成">
            <a:extLst>
              <a:ext uri="{FF2B5EF4-FFF2-40B4-BE49-F238E27FC236}">
                <a16:creationId xmlns:a16="http://schemas.microsoft.com/office/drawing/2014/main" id="{B8AD6145-118E-EF4B-934E-206F866DE7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3" y="1288868"/>
            <a:ext cx="5569131" cy="5569131"/>
          </a:xfrm>
          <a:prstGeom prst="rect">
            <a:avLst/>
          </a:prstGeom>
        </p:spPr>
      </p:pic>
    </p:spTree>
    <p:custDataLst>
      <p:tags r:id="rId1"/>
    </p:custDataLst>
    <p:extLst>
      <p:ext uri="{BB962C8B-B14F-4D97-AF65-F5344CB8AC3E}">
        <p14:creationId xmlns:p14="http://schemas.microsoft.com/office/powerpoint/2010/main" val="2259435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2545" y="-96520"/>
            <a:ext cx="12277090" cy="7050405"/>
            <a:chOff x="0" y="-152"/>
            <a:chExt cx="19334" cy="11103"/>
          </a:xfrm>
        </p:grpSpPr>
        <p:pic>
          <p:nvPicPr>
            <p:cNvPr id="14" name="图片 13" descr="图片1"/>
            <p:cNvPicPr>
              <a:picLocks noChangeAspect="1"/>
            </p:cNvPicPr>
            <p:nvPr/>
          </p:nvPicPr>
          <p:blipFill>
            <a:blip r:embed="rId3"/>
            <a:stretch>
              <a:fillRect/>
            </a:stretch>
          </p:blipFill>
          <p:spPr>
            <a:xfrm>
              <a:off x="0" y="0"/>
              <a:ext cx="19200" cy="10899"/>
            </a:xfrm>
            <a:prstGeom prst="rect">
              <a:avLst/>
            </a:prstGeom>
          </p:spPr>
        </p:pic>
        <p:sp>
          <p:nvSpPr>
            <p:cNvPr id="18" name="矩形 17"/>
            <p:cNvSpPr/>
            <p:nvPr/>
          </p:nvSpPr>
          <p:spPr>
            <a:xfrm>
              <a:off x="0" y="-152"/>
              <a:ext cx="19334" cy="11103"/>
            </a:xfrm>
            <a:prstGeom prst="rect">
              <a:avLst/>
            </a:prstGeom>
            <a:solidFill>
              <a:schemeClr val="bg2">
                <a:lumMod val="9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30" name="直接连接符 1"/>
          <p:cNvCxnSpPr/>
          <p:nvPr/>
        </p:nvCxnSpPr>
        <p:spPr>
          <a:xfrm>
            <a:off x="790158" y="1671707"/>
            <a:ext cx="286064" cy="0"/>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2" name="副标题 1"/>
          <p:cNvSpPr>
            <a:spLocks noGrp="1"/>
          </p:cNvSpPr>
          <p:nvPr>
            <p:ph type="subTitle" idx="1"/>
          </p:nvPr>
        </p:nvSpPr>
        <p:spPr>
          <a:xfrm>
            <a:off x="1155700" y="1832610"/>
            <a:ext cx="10041890" cy="4807585"/>
          </a:xfrm>
        </p:spPr>
        <p:txBody>
          <a:bodyPr>
            <a:noAutofit/>
          </a:bodyPr>
          <a:lstStyle/>
          <a:p>
            <a:pPr algn="l">
              <a:buFont typeface="Wingdings" panose="05000000000000000000" charset="0"/>
            </a:pPr>
            <a:r>
              <a:rPr lang="en-US">
                <a:solidFill>
                  <a:schemeClr val="tx1"/>
                </a:solidFill>
                <a:uFillTx/>
                <a:latin typeface="+mn-lt"/>
                <a:cs typeface="+mn-lt"/>
              </a:rPr>
              <a:t>Example:</a:t>
            </a:r>
          </a:p>
          <a:p>
            <a:pPr marL="342900" indent="-342900" algn="l">
              <a:buFont typeface="Arial" panose="020B0604020202020204" pitchFamily="34" charset="0"/>
              <a:buChar char="•"/>
            </a:pPr>
            <a:r>
              <a:rPr kumimoji="1" lang="en-US" altLang="en-GB" dirty="0">
                <a:latin typeface="+mn-lt"/>
                <a:cs typeface="+mn-lt"/>
                <a:sym typeface="+mn-ea"/>
              </a:rPr>
              <a:t>W</a:t>
            </a:r>
            <a:r>
              <a:rPr kumimoji="1" lang="en-GB" altLang="zh-CN" dirty="0">
                <a:latin typeface="+mn-lt"/>
                <a:cs typeface="+mn-lt"/>
                <a:sym typeface="+mn-ea"/>
              </a:rPr>
              <a:t>e split the </a:t>
            </a:r>
            <a:r>
              <a:rPr kumimoji="1" lang="en-GB" altLang="zh-CN" dirty="0" err="1">
                <a:latin typeface="+mn-lt"/>
                <a:cs typeface="+mn-lt"/>
                <a:sym typeface="+mn-ea"/>
              </a:rPr>
              <a:t>camera.tsv</a:t>
            </a:r>
            <a:r>
              <a:rPr kumimoji="1" lang="en-GB" altLang="zh-CN" dirty="0">
                <a:latin typeface="+mn-lt"/>
                <a:cs typeface="+mn-lt"/>
                <a:sym typeface="+mn-ea"/>
              </a:rPr>
              <a:t> (1.1GB) into 11 small </a:t>
            </a:r>
            <a:r>
              <a:rPr kumimoji="1" lang="en-GB" altLang="zh-CN" dirty="0" err="1">
                <a:latin typeface="+mn-lt"/>
                <a:cs typeface="+mn-lt"/>
                <a:sym typeface="+mn-ea"/>
              </a:rPr>
              <a:t>tsv</a:t>
            </a:r>
            <a:r>
              <a:rPr kumimoji="1" lang="en-GB" altLang="zh-CN" dirty="0">
                <a:latin typeface="+mn-lt"/>
                <a:cs typeface="+mn-lt"/>
                <a:sym typeface="+mn-ea"/>
              </a:rPr>
              <a:t> files. </a:t>
            </a:r>
          </a:p>
          <a:p>
            <a:pPr marL="342900" indent="-342900" algn="l">
              <a:buFont typeface="Arial" panose="020B0604020202020204" pitchFamily="34" charset="0"/>
              <a:buChar char="•"/>
            </a:pPr>
            <a:r>
              <a:rPr kumimoji="1" lang="en-GB" altLang="zh-CN" dirty="0">
                <a:latin typeface="+mn-lt"/>
                <a:cs typeface="+mn-lt"/>
                <a:sym typeface="+mn-ea"/>
              </a:rPr>
              <a:t>After that, we run </a:t>
            </a:r>
            <a:r>
              <a:rPr kumimoji="1" lang="en-GB" altLang="zh-CN" dirty="0" err="1">
                <a:latin typeface="+mn-lt"/>
                <a:cs typeface="+mn-lt"/>
                <a:sym typeface="+mn-ea"/>
              </a:rPr>
              <a:t>word_freq_array_camera.sh</a:t>
            </a:r>
            <a:r>
              <a:rPr kumimoji="1" lang="en-GB" altLang="zh-CN" dirty="0">
                <a:latin typeface="+mn-lt"/>
                <a:cs typeface="+mn-lt"/>
                <a:sym typeface="+mn-ea"/>
              </a:rPr>
              <a:t> to launch 11 small jobs. Each job does the tokenization and lemmatization to each csv file, and then calculates the frequency of each word, returning a csv file with Column word, </a:t>
            </a:r>
            <a:r>
              <a:rPr kumimoji="1" lang="en-GB" altLang="zh-CN" dirty="0" err="1">
                <a:latin typeface="+mn-lt"/>
                <a:cs typeface="+mn-lt"/>
                <a:sym typeface="+mn-ea"/>
              </a:rPr>
              <a:t>star_ratings</a:t>
            </a:r>
            <a:r>
              <a:rPr kumimoji="1" lang="en-GB" altLang="zh-CN" dirty="0">
                <a:latin typeface="+mn-lt"/>
                <a:cs typeface="+mn-lt"/>
                <a:sym typeface="+mn-ea"/>
              </a:rPr>
              <a:t>, and frequency. </a:t>
            </a:r>
          </a:p>
          <a:p>
            <a:pPr marL="342900" indent="-342900" algn="l">
              <a:buFont typeface="Arial" panose="020B0604020202020204" pitchFamily="34" charset="0"/>
              <a:buChar char="•"/>
            </a:pPr>
            <a:r>
              <a:rPr kumimoji="1" lang="en-GB" altLang="zh-CN" dirty="0">
                <a:latin typeface="+mn-lt"/>
                <a:cs typeface="+mn-lt"/>
                <a:sym typeface="+mn-ea"/>
              </a:rPr>
              <a:t>Then, a bash file named </a:t>
            </a:r>
            <a:r>
              <a:rPr kumimoji="1" lang="en-GB" altLang="zh-CN" dirty="0" err="1">
                <a:latin typeface="+mn-lt"/>
                <a:cs typeface="+mn-lt"/>
                <a:sym typeface="+mn-ea"/>
              </a:rPr>
              <a:t>merge.sh</a:t>
            </a:r>
            <a:r>
              <a:rPr kumimoji="1" lang="en-GB" altLang="zh-CN" dirty="0">
                <a:latin typeface="+mn-lt"/>
                <a:cs typeface="+mn-lt"/>
                <a:sym typeface="+mn-ea"/>
              </a:rPr>
              <a:t> merges all these csv files about camera into one csv file.</a:t>
            </a:r>
            <a:endParaRPr kumimoji="1" lang="en-GB" altLang="zh-CN" i="1" dirty="0">
              <a:latin typeface="+mn-lt"/>
              <a:cs typeface="+mn-lt"/>
            </a:endParaRPr>
          </a:p>
          <a:p>
            <a:pPr algn="l">
              <a:buFont typeface="Wingdings" panose="05000000000000000000" charset="0"/>
            </a:pPr>
            <a:endParaRPr lang="en-US" i="1" u="sng">
              <a:solidFill>
                <a:schemeClr val="tx1"/>
              </a:solidFill>
              <a:uFillTx/>
              <a:latin typeface="+mn-lt"/>
              <a:cs typeface="+mn-lt"/>
            </a:endParaRPr>
          </a:p>
          <a:p>
            <a:pPr algn="l">
              <a:buFont typeface="Wingdings" panose="05000000000000000000" charset="0"/>
            </a:pPr>
            <a:endParaRPr lang="en-US" u="sng">
              <a:solidFill>
                <a:schemeClr val="tx1"/>
              </a:solidFill>
              <a:uFillTx/>
              <a:latin typeface="+mn-lt"/>
              <a:cs typeface="+mn-lt"/>
            </a:endParaRPr>
          </a:p>
          <a:p>
            <a:pPr algn="l">
              <a:buFont typeface="Wingdings" panose="05000000000000000000" charset="0"/>
            </a:pPr>
            <a:endParaRPr kumimoji="1" lang="en-GB" altLang="zh-CN" dirty="0">
              <a:solidFill>
                <a:schemeClr val="tx1"/>
              </a:solidFill>
              <a:latin typeface="+mn-lt"/>
              <a:cs typeface="+mn-lt"/>
            </a:endParaRPr>
          </a:p>
          <a:p>
            <a:pPr algn="l">
              <a:buFont typeface="Arial" panose="020B0604020202020204" pitchFamily="34" charset="0"/>
            </a:pPr>
            <a:endParaRPr kumimoji="1" lang="en-GB" altLang="zh-CN" u="sng" dirty="0">
              <a:solidFill>
                <a:schemeClr val="tx1"/>
              </a:solidFill>
              <a:uFillTx/>
              <a:latin typeface="+mn-lt"/>
              <a:cs typeface="+mn-lt"/>
            </a:endParaRPr>
          </a:p>
        </p:txBody>
      </p:sp>
      <p:sp>
        <p:nvSpPr>
          <p:cNvPr id="3" name="文本框 1"/>
          <p:cNvSpPr txBox="1"/>
          <p:nvPr/>
        </p:nvSpPr>
        <p:spPr>
          <a:xfrm>
            <a:off x="1075690" y="778510"/>
            <a:ext cx="4072255" cy="720090"/>
          </a:xfrm>
          <a:prstGeom prst="rect">
            <a:avLst/>
          </a:prstGeom>
          <a:ln w="12700">
            <a:miter lim="400000"/>
          </a:ln>
        </p:spPr>
        <p:txBody>
          <a:bodyPr wrap="square" lIns="0" tIns="0" rIns="0" bIns="0">
            <a:spAutoFit/>
          </a:bodyPr>
          <a:lstStyle/>
          <a:p>
            <a:pPr algn="l">
              <a:lnSpc>
                <a:spcPct val="130000"/>
              </a:lnSpc>
              <a:defRPr sz="3500" b="0">
                <a:solidFill>
                  <a:srgbClr val="F7F9FF"/>
                </a:solidFill>
                <a:latin typeface="Roboto"/>
                <a:ea typeface="Roboto"/>
                <a:cs typeface="Roboto"/>
                <a:sym typeface="Roboto"/>
              </a:defRPr>
            </a:pPr>
            <a:r>
              <a:rPr lang="en-US" sz="3600" b="1">
                <a:solidFill>
                  <a:schemeClr val="tx1"/>
                </a:solidFill>
                <a:latin typeface="+mj-lt"/>
                <a:ea typeface="思源黑体 Regular" panose="020B0500000000000000" charset="-122"/>
                <a:cs typeface="+mj-lt"/>
              </a:rPr>
              <a:t>Data Processing</a:t>
            </a:r>
          </a:p>
        </p:txBody>
      </p:sp>
      <p:grpSp>
        <p:nvGrpSpPr>
          <p:cNvPr id="4" name="组合 3"/>
          <p:cNvGrpSpPr/>
          <p:nvPr/>
        </p:nvGrpSpPr>
        <p:grpSpPr>
          <a:xfrm>
            <a:off x="-41910" y="-96520"/>
            <a:ext cx="12277090" cy="7050405"/>
            <a:chOff x="0" y="-152"/>
            <a:chExt cx="19334" cy="11103"/>
          </a:xfrm>
        </p:grpSpPr>
        <p:pic>
          <p:nvPicPr>
            <p:cNvPr id="5" name="图片 4" descr="图片1"/>
            <p:cNvPicPr>
              <a:picLocks noChangeAspect="1"/>
            </p:cNvPicPr>
            <p:nvPr/>
          </p:nvPicPr>
          <p:blipFill>
            <a:blip r:embed="rId3"/>
            <a:stretch>
              <a:fillRect/>
            </a:stretch>
          </p:blipFill>
          <p:spPr>
            <a:xfrm>
              <a:off x="0" y="0"/>
              <a:ext cx="19200" cy="10899"/>
            </a:xfrm>
            <a:prstGeom prst="rect">
              <a:avLst/>
            </a:prstGeom>
          </p:spPr>
        </p:pic>
        <p:sp>
          <p:nvSpPr>
            <p:cNvPr id="6" name="矩形 5"/>
            <p:cNvSpPr/>
            <p:nvPr/>
          </p:nvSpPr>
          <p:spPr>
            <a:xfrm>
              <a:off x="0" y="-152"/>
              <a:ext cx="19334" cy="11103"/>
            </a:xfrm>
            <a:prstGeom prst="rect">
              <a:avLst/>
            </a:prstGeom>
            <a:solidFill>
              <a:schemeClr val="bg2">
                <a:lumMod val="9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7" name="文本框 1"/>
          <p:cNvSpPr txBox="1"/>
          <p:nvPr/>
        </p:nvSpPr>
        <p:spPr>
          <a:xfrm>
            <a:off x="1155700" y="212455"/>
            <a:ext cx="8928100" cy="720090"/>
          </a:xfrm>
          <a:prstGeom prst="rect">
            <a:avLst/>
          </a:prstGeom>
          <a:ln w="12700">
            <a:miter lim="400000"/>
          </a:ln>
        </p:spPr>
        <p:txBody>
          <a:bodyPr wrap="square" lIns="0" tIns="0" rIns="0" bIns="0">
            <a:spAutoFit/>
          </a:bodyPr>
          <a:lstStyle/>
          <a:p>
            <a:pPr algn="l">
              <a:lnSpc>
                <a:spcPct val="130000"/>
              </a:lnSpc>
              <a:defRPr sz="3500" b="0">
                <a:solidFill>
                  <a:srgbClr val="F7F9FF"/>
                </a:solidFill>
                <a:latin typeface="Roboto"/>
                <a:ea typeface="Roboto"/>
                <a:cs typeface="Roboto"/>
                <a:sym typeface="Roboto"/>
              </a:defRPr>
            </a:pPr>
            <a:r>
              <a:rPr lang="en-US" sz="3600" b="1" dirty="0">
                <a:solidFill>
                  <a:schemeClr val="tx1"/>
                </a:solidFill>
                <a:latin typeface="+mj-lt"/>
                <a:ea typeface="思源黑体 Regular" panose="020B0500000000000000" charset="-122"/>
                <a:cs typeface="+mj-lt"/>
              </a:rPr>
              <a:t>Conclusion</a:t>
            </a:r>
          </a:p>
        </p:txBody>
      </p:sp>
      <p:pic>
        <p:nvPicPr>
          <p:cNvPr id="9" name="图片 8" descr="图表, 条形图&#10;&#10;描述已自动生成">
            <a:extLst>
              <a:ext uri="{FF2B5EF4-FFF2-40B4-BE49-F238E27FC236}">
                <a16:creationId xmlns:a16="http://schemas.microsoft.com/office/drawing/2014/main" id="{F7C79577-29EB-4845-9B6C-B8B737B79A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687" y="1193086"/>
            <a:ext cx="5664913" cy="5664913"/>
          </a:xfrm>
          <a:prstGeom prst="rect">
            <a:avLst/>
          </a:prstGeom>
        </p:spPr>
      </p:pic>
    </p:spTree>
    <p:custDataLst>
      <p:tags r:id="rId1"/>
    </p:custDataLst>
    <p:extLst>
      <p:ext uri="{BB962C8B-B14F-4D97-AF65-F5344CB8AC3E}">
        <p14:creationId xmlns:p14="http://schemas.microsoft.com/office/powerpoint/2010/main" val="919068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99A3B0"/>
            </a:gs>
            <a:gs pos="100000">
              <a:srgbClr val="505358"/>
            </a:gs>
          </a:gsLst>
          <a:lin ang="5400000" scaled="1"/>
        </a:gradFill>
        <a:effectLst/>
      </p:bgPr>
    </p:bg>
    <p:spTree>
      <p:nvGrpSpPr>
        <p:cNvPr id="1" name=""/>
        <p:cNvGrpSpPr/>
        <p:nvPr/>
      </p:nvGrpSpPr>
      <p:grpSpPr>
        <a:xfrm>
          <a:off x="0" y="0"/>
          <a:ext cx="0" cy="0"/>
          <a:chOff x="0" y="0"/>
          <a:chExt cx="0" cy="0"/>
        </a:xfrm>
      </p:grpSpPr>
      <p:pic>
        <p:nvPicPr>
          <p:cNvPr id="46" name="图片 45" descr="MSBQ13715300497478"/>
          <p:cNvPicPr>
            <a:picLocks noChangeAspect="1"/>
          </p:cNvPicPr>
          <p:nvPr/>
        </p:nvPicPr>
        <p:blipFill>
          <a:blip r:embed="rId3"/>
          <a:srcRect/>
          <a:stretch>
            <a:fillRect/>
          </a:stretch>
        </p:blipFill>
        <p:spPr>
          <a:xfrm rot="16200000">
            <a:off x="2736215" y="-2719705"/>
            <a:ext cx="6793230" cy="12267565"/>
          </a:xfrm>
          <a:prstGeom prst="rect">
            <a:avLst/>
          </a:prstGeom>
        </p:spPr>
      </p:pic>
      <p:sp>
        <p:nvSpPr>
          <p:cNvPr id="47" name="矩形 46"/>
          <p:cNvSpPr/>
          <p:nvPr/>
        </p:nvSpPr>
        <p:spPr>
          <a:xfrm>
            <a:off x="635" y="-52705"/>
            <a:ext cx="12266295" cy="6934200"/>
          </a:xfrm>
          <a:prstGeom prst="rect">
            <a:avLst/>
          </a:prstGeom>
          <a:solidFill>
            <a:srgbClr val="1F2125">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3411812" y="2061686"/>
            <a:ext cx="5443306" cy="1938020"/>
          </a:xfrm>
          <a:prstGeom prst="rect">
            <a:avLst/>
          </a:prstGeom>
          <a:noFill/>
        </p:spPr>
        <p:txBody>
          <a:bodyPr wrap="square" rtlCol="0" anchor="t">
            <a:spAutoFit/>
          </a:bodyPr>
          <a:lstStyle/>
          <a:p>
            <a:pPr algn="ctr" fontAlgn="auto">
              <a:lnSpc>
                <a:spcPct val="150000"/>
              </a:lnSpc>
            </a:pPr>
            <a:r>
              <a:rPr lang="en-US" altLang="zh-CN" sz="8000" cap="all" dirty="0">
                <a:solidFill>
                  <a:schemeClr val="bg1"/>
                </a:solidFill>
                <a:uFillTx/>
                <a:latin typeface="+mj-lt"/>
                <a:ea typeface="思源黑体 Regular" panose="020B0500000000000000" charset="-122"/>
                <a:cs typeface="+mj-lt"/>
                <a:sym typeface="+mn-ea"/>
              </a:rPr>
              <a:t>THANKS</a:t>
            </a: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0" y="-96520"/>
            <a:ext cx="12277090" cy="7050405"/>
            <a:chOff x="0" y="-152"/>
            <a:chExt cx="19334" cy="11103"/>
          </a:xfrm>
        </p:grpSpPr>
        <p:pic>
          <p:nvPicPr>
            <p:cNvPr id="14" name="图片 13" descr="图片1"/>
            <p:cNvPicPr>
              <a:picLocks noChangeAspect="1"/>
            </p:cNvPicPr>
            <p:nvPr/>
          </p:nvPicPr>
          <p:blipFill>
            <a:blip r:embed="rId3"/>
            <a:stretch>
              <a:fillRect/>
            </a:stretch>
          </p:blipFill>
          <p:spPr>
            <a:xfrm>
              <a:off x="0" y="0"/>
              <a:ext cx="19200" cy="10899"/>
            </a:xfrm>
            <a:prstGeom prst="rect">
              <a:avLst/>
            </a:prstGeom>
          </p:spPr>
        </p:pic>
        <p:sp>
          <p:nvSpPr>
            <p:cNvPr id="18" name="矩形 17"/>
            <p:cNvSpPr/>
            <p:nvPr/>
          </p:nvSpPr>
          <p:spPr>
            <a:xfrm>
              <a:off x="0" y="-152"/>
              <a:ext cx="19334" cy="11103"/>
            </a:xfrm>
            <a:prstGeom prst="rect">
              <a:avLst/>
            </a:prstGeom>
            <a:solidFill>
              <a:schemeClr val="bg2">
                <a:lumMod val="9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9" name="文本框 1"/>
          <p:cNvSpPr txBox="1"/>
          <p:nvPr/>
        </p:nvSpPr>
        <p:spPr>
          <a:xfrm>
            <a:off x="1075690" y="778510"/>
            <a:ext cx="2692400" cy="720090"/>
          </a:xfrm>
          <a:prstGeom prst="rect">
            <a:avLst/>
          </a:prstGeom>
          <a:ln w="12700">
            <a:miter lim="400000"/>
          </a:ln>
        </p:spPr>
        <p:txBody>
          <a:bodyPr wrap="square" lIns="0" tIns="0" rIns="0" bIns="0">
            <a:spAutoFit/>
          </a:bodyPr>
          <a:lstStyle/>
          <a:p>
            <a:pPr algn="l">
              <a:lnSpc>
                <a:spcPct val="130000"/>
              </a:lnSpc>
              <a:defRPr sz="3500" b="0">
                <a:solidFill>
                  <a:srgbClr val="F7F9FF"/>
                </a:solidFill>
                <a:latin typeface="Roboto"/>
                <a:ea typeface="Roboto"/>
                <a:cs typeface="Roboto"/>
                <a:sym typeface="Roboto"/>
              </a:defRPr>
            </a:pPr>
            <a:r>
              <a:rPr lang="en-US" sz="3600" b="1">
                <a:solidFill>
                  <a:schemeClr val="tx1"/>
                </a:solidFill>
                <a:latin typeface="+mj-lt"/>
                <a:ea typeface="思源黑体 Regular" panose="020B0500000000000000" charset="-122"/>
                <a:cs typeface="+mj-lt"/>
              </a:rPr>
              <a:t>Intoduction</a:t>
            </a:r>
          </a:p>
        </p:txBody>
      </p:sp>
      <p:cxnSp>
        <p:nvCxnSpPr>
          <p:cNvPr id="30" name="直接连接符 1"/>
          <p:cNvCxnSpPr/>
          <p:nvPr/>
        </p:nvCxnSpPr>
        <p:spPr>
          <a:xfrm>
            <a:off x="790158" y="1671707"/>
            <a:ext cx="286064" cy="0"/>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2" name="副标题 1"/>
          <p:cNvSpPr>
            <a:spLocks noGrp="1"/>
          </p:cNvSpPr>
          <p:nvPr>
            <p:ph type="subTitle" idx="1"/>
          </p:nvPr>
        </p:nvSpPr>
        <p:spPr>
          <a:xfrm>
            <a:off x="1075690" y="1957705"/>
            <a:ext cx="10212070" cy="3870325"/>
          </a:xfrm>
        </p:spPr>
        <p:txBody>
          <a:bodyPr>
            <a:noAutofit/>
          </a:bodyPr>
          <a:lstStyle/>
          <a:p>
            <a:pPr algn="l"/>
            <a:r>
              <a:rPr lang="zh-CN" altLang="en-US" dirty="0">
                <a:solidFill>
                  <a:schemeClr val="tx1"/>
                </a:solidFill>
                <a:uFillTx/>
                <a:cs typeface="+mn-lt"/>
              </a:rPr>
              <a:t>Amazon is the online retailer with the largest variety of products in the world. It’s meaningful for either customers or the business owners to know more about the reviews of the items. Our main goal is to explore which aspects are mostly mentioned. This can help sellers improve their stars. So we use CHTC to find the relationship between the high frequency words and rating stars</a:t>
            </a:r>
            <a:r>
              <a:rPr lang="en-US" altLang="zh-CN" dirty="0">
                <a:solidFill>
                  <a:schemeClr val="tx1"/>
                </a:solidFill>
                <a:uFillTx/>
                <a:cs typeface="+mn-lt"/>
              </a:rPr>
              <a:t>.</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0" y="-96520"/>
            <a:ext cx="12277090" cy="7050405"/>
            <a:chOff x="0" y="-152"/>
            <a:chExt cx="19334" cy="11103"/>
          </a:xfrm>
        </p:grpSpPr>
        <p:pic>
          <p:nvPicPr>
            <p:cNvPr id="14" name="图片 13" descr="图片1"/>
            <p:cNvPicPr>
              <a:picLocks noChangeAspect="1"/>
            </p:cNvPicPr>
            <p:nvPr/>
          </p:nvPicPr>
          <p:blipFill>
            <a:blip r:embed="rId3"/>
            <a:stretch>
              <a:fillRect/>
            </a:stretch>
          </p:blipFill>
          <p:spPr>
            <a:xfrm>
              <a:off x="0" y="0"/>
              <a:ext cx="19200" cy="10899"/>
            </a:xfrm>
            <a:prstGeom prst="rect">
              <a:avLst/>
            </a:prstGeom>
          </p:spPr>
        </p:pic>
        <p:sp>
          <p:nvSpPr>
            <p:cNvPr id="18" name="矩形 17"/>
            <p:cNvSpPr/>
            <p:nvPr/>
          </p:nvSpPr>
          <p:spPr>
            <a:xfrm>
              <a:off x="0" y="-152"/>
              <a:ext cx="19334" cy="11103"/>
            </a:xfrm>
            <a:prstGeom prst="rect">
              <a:avLst/>
            </a:prstGeom>
            <a:solidFill>
              <a:schemeClr val="bg2">
                <a:lumMod val="9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9" name="文本框 1"/>
          <p:cNvSpPr txBox="1"/>
          <p:nvPr/>
        </p:nvSpPr>
        <p:spPr>
          <a:xfrm>
            <a:off x="1075690" y="778510"/>
            <a:ext cx="4072255" cy="720090"/>
          </a:xfrm>
          <a:prstGeom prst="rect">
            <a:avLst/>
          </a:prstGeom>
          <a:ln w="12700">
            <a:miter lim="400000"/>
          </a:ln>
        </p:spPr>
        <p:txBody>
          <a:bodyPr wrap="square" lIns="0" tIns="0" rIns="0" bIns="0">
            <a:spAutoFit/>
          </a:bodyPr>
          <a:lstStyle/>
          <a:p>
            <a:pPr algn="l">
              <a:lnSpc>
                <a:spcPct val="130000"/>
              </a:lnSpc>
              <a:defRPr sz="3500" b="0">
                <a:solidFill>
                  <a:srgbClr val="F7F9FF"/>
                </a:solidFill>
                <a:latin typeface="Roboto"/>
                <a:ea typeface="Roboto"/>
                <a:cs typeface="Roboto"/>
                <a:sym typeface="Roboto"/>
              </a:defRPr>
            </a:pPr>
            <a:r>
              <a:rPr lang="en-US" sz="3600" b="1">
                <a:solidFill>
                  <a:schemeClr val="tx1"/>
                </a:solidFill>
                <a:latin typeface="+mj-lt"/>
                <a:ea typeface="思源黑体 Regular" panose="020B0500000000000000" charset="-122"/>
                <a:cs typeface="+mj-lt"/>
              </a:rPr>
              <a:t>Data Description</a:t>
            </a:r>
          </a:p>
        </p:txBody>
      </p:sp>
      <p:cxnSp>
        <p:nvCxnSpPr>
          <p:cNvPr id="30" name="直接连接符 1"/>
          <p:cNvCxnSpPr/>
          <p:nvPr/>
        </p:nvCxnSpPr>
        <p:spPr>
          <a:xfrm>
            <a:off x="790158" y="1671707"/>
            <a:ext cx="286064" cy="0"/>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2" name="副标题 1"/>
          <p:cNvSpPr>
            <a:spLocks noGrp="1"/>
          </p:cNvSpPr>
          <p:nvPr>
            <p:ph type="subTitle" idx="1"/>
          </p:nvPr>
        </p:nvSpPr>
        <p:spPr>
          <a:xfrm>
            <a:off x="1075055" y="2197823"/>
            <a:ext cx="10041890" cy="3870325"/>
          </a:xfrm>
        </p:spPr>
        <p:txBody>
          <a:bodyPr>
            <a:noAutofit/>
          </a:bodyPr>
          <a:lstStyle/>
          <a:p>
            <a:pPr algn="l"/>
            <a:r>
              <a:rPr dirty="0">
                <a:solidFill>
                  <a:schemeClr val="tx1"/>
                </a:solidFill>
                <a:uFillTx/>
                <a:cs typeface="+mn-lt"/>
              </a:rPr>
              <a:t>Source : Kaggle</a:t>
            </a:r>
          </a:p>
          <a:p>
            <a:pPr algn="l"/>
            <a:r>
              <a:rPr sz="1800" u="sng" dirty="0">
                <a:solidFill>
                  <a:schemeClr val="accent1">
                    <a:lumMod val="75000"/>
                  </a:schemeClr>
                </a:solidFill>
                <a:uFillTx/>
                <a:cs typeface="+mn-lt"/>
              </a:rPr>
              <a:t>https://</a:t>
            </a:r>
            <a:r>
              <a:rPr sz="1800" u="sng" dirty="0" err="1">
                <a:solidFill>
                  <a:schemeClr val="accent1">
                    <a:lumMod val="75000"/>
                  </a:schemeClr>
                </a:solidFill>
                <a:uFillTx/>
                <a:cs typeface="+mn-lt"/>
              </a:rPr>
              <a:t>www.kaggle.com</a:t>
            </a:r>
            <a:r>
              <a:rPr sz="1800" u="sng" dirty="0">
                <a:solidFill>
                  <a:schemeClr val="accent1">
                    <a:lumMod val="75000"/>
                  </a:schemeClr>
                </a:solidFill>
                <a:uFillTx/>
                <a:cs typeface="+mn-lt"/>
              </a:rPr>
              <a:t>/</a:t>
            </a:r>
            <a:r>
              <a:rPr sz="1800" u="sng" dirty="0" err="1">
                <a:solidFill>
                  <a:schemeClr val="accent1">
                    <a:lumMod val="75000"/>
                  </a:schemeClr>
                </a:solidFill>
                <a:uFillTx/>
                <a:cs typeface="+mn-lt"/>
              </a:rPr>
              <a:t>cynthiarempel</a:t>
            </a:r>
            <a:r>
              <a:rPr sz="1800" u="sng" dirty="0">
                <a:solidFill>
                  <a:schemeClr val="accent1">
                    <a:lumMod val="75000"/>
                  </a:schemeClr>
                </a:solidFill>
                <a:uFillTx/>
                <a:cs typeface="+mn-lt"/>
              </a:rPr>
              <a:t>/amazon-us-customer-reviews-dataset</a:t>
            </a:r>
            <a:endParaRPr lang="en-US" sz="1800" u="sng" dirty="0">
              <a:solidFill>
                <a:schemeClr val="accent1">
                  <a:lumMod val="75000"/>
                </a:schemeClr>
              </a:solidFill>
              <a:uFillTx/>
              <a:cs typeface="+mn-lt"/>
            </a:endParaRPr>
          </a:p>
        </p:txBody>
      </p:sp>
      <p:sp>
        <p:nvSpPr>
          <p:cNvPr id="3" name="文本框 2">
            <a:extLst>
              <a:ext uri="{FF2B5EF4-FFF2-40B4-BE49-F238E27FC236}">
                <a16:creationId xmlns:a16="http://schemas.microsoft.com/office/drawing/2014/main" id="{403CE020-2FFD-BA4E-BF9E-940E28E15342}"/>
              </a:ext>
            </a:extLst>
          </p:cNvPr>
          <p:cNvSpPr txBox="1"/>
          <p:nvPr/>
        </p:nvSpPr>
        <p:spPr>
          <a:xfrm>
            <a:off x="1201783" y="3365494"/>
            <a:ext cx="6923314" cy="2585323"/>
          </a:xfrm>
          <a:prstGeom prst="rect">
            <a:avLst/>
          </a:prstGeom>
          <a:noFill/>
        </p:spPr>
        <p:txBody>
          <a:bodyPr wrap="square" rtlCol="0">
            <a:spAutoFit/>
          </a:bodyPr>
          <a:lstStyle/>
          <a:p>
            <a:r>
              <a:rPr kumimoji="1" lang="en-US" altLang="zh-CN" dirty="0"/>
              <a:t>Reviews of products of six categories (6 </a:t>
            </a:r>
            <a:r>
              <a:rPr kumimoji="1" lang="en-US" altLang="zh-CN" dirty="0" err="1"/>
              <a:t>tsv</a:t>
            </a:r>
            <a:r>
              <a:rPr kumimoji="1" lang="en-US" altLang="zh-CN" dirty="0"/>
              <a:t> files):</a:t>
            </a:r>
          </a:p>
          <a:p>
            <a:pPr marL="285750" indent="-285750">
              <a:buFont typeface="Arial" panose="020B0604020202020204" pitchFamily="34" charset="0"/>
              <a:buChar char="•"/>
            </a:pPr>
            <a:r>
              <a:rPr kumimoji="1" lang="en-US" altLang="zh-CN" dirty="0"/>
              <a:t>Camera</a:t>
            </a:r>
          </a:p>
          <a:p>
            <a:pPr marL="285750" indent="-285750">
              <a:buFont typeface="Arial" panose="020B0604020202020204" pitchFamily="34" charset="0"/>
              <a:buChar char="•"/>
            </a:pPr>
            <a:r>
              <a:rPr kumimoji="1" lang="en-US" altLang="zh-CN" dirty="0"/>
              <a:t>Book</a:t>
            </a:r>
          </a:p>
          <a:p>
            <a:pPr marL="285750" indent="-285750">
              <a:buFont typeface="Arial" panose="020B0604020202020204" pitchFamily="34" charset="0"/>
              <a:buChar char="•"/>
            </a:pPr>
            <a:r>
              <a:rPr kumimoji="1" lang="en-US" altLang="zh-CN" dirty="0"/>
              <a:t>Digital Video Download</a:t>
            </a:r>
          </a:p>
          <a:p>
            <a:pPr marL="285750" indent="-285750">
              <a:buFont typeface="Arial" panose="020B0604020202020204" pitchFamily="34" charset="0"/>
              <a:buChar char="•"/>
            </a:pPr>
            <a:r>
              <a:rPr kumimoji="1" lang="en-US" altLang="zh-CN" dirty="0"/>
              <a:t>Electronics</a:t>
            </a:r>
          </a:p>
          <a:p>
            <a:pPr marL="285750" indent="-285750">
              <a:buFont typeface="Arial" panose="020B0604020202020204" pitchFamily="34" charset="0"/>
              <a:buChar char="•"/>
            </a:pPr>
            <a:r>
              <a:rPr kumimoji="1" lang="en-US" altLang="zh-CN" dirty="0"/>
              <a:t>Mobile Apps</a:t>
            </a:r>
          </a:p>
          <a:p>
            <a:pPr marL="285750" indent="-285750">
              <a:buFont typeface="Arial" panose="020B0604020202020204" pitchFamily="34" charset="0"/>
              <a:buChar char="•"/>
            </a:pPr>
            <a:r>
              <a:rPr kumimoji="1" lang="en-US" altLang="zh-CN" dirty="0"/>
              <a:t>Digital </a:t>
            </a:r>
            <a:r>
              <a:rPr kumimoji="1" lang="en-US" altLang="zh-CN" dirty="0" err="1"/>
              <a:t>Ebook</a:t>
            </a:r>
            <a:endParaRPr kumimoji="1" lang="en-US" altLang="zh-CN" dirty="0"/>
          </a:p>
          <a:p>
            <a:endParaRPr kumimoji="1" lang="en-US" altLang="zh-CN" dirty="0"/>
          </a:p>
          <a:p>
            <a:r>
              <a:rPr kumimoji="1" lang="en-US" altLang="zh-CN" dirty="0"/>
              <a:t> </a:t>
            </a:r>
            <a:endParaRPr kumimoji="1" lang="zh-CN" altLang="en-US" dirty="0"/>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2545" y="-96520"/>
            <a:ext cx="12277090" cy="7050405"/>
            <a:chOff x="0" y="-152"/>
            <a:chExt cx="19334" cy="11103"/>
          </a:xfrm>
        </p:grpSpPr>
        <p:pic>
          <p:nvPicPr>
            <p:cNvPr id="14" name="图片 13" descr="图片1"/>
            <p:cNvPicPr>
              <a:picLocks noChangeAspect="1"/>
            </p:cNvPicPr>
            <p:nvPr/>
          </p:nvPicPr>
          <p:blipFill>
            <a:blip r:embed="rId4"/>
            <a:stretch>
              <a:fillRect/>
            </a:stretch>
          </p:blipFill>
          <p:spPr>
            <a:xfrm>
              <a:off x="0" y="0"/>
              <a:ext cx="19200" cy="10899"/>
            </a:xfrm>
            <a:prstGeom prst="rect">
              <a:avLst/>
            </a:prstGeom>
          </p:spPr>
        </p:pic>
        <p:sp>
          <p:nvSpPr>
            <p:cNvPr id="18" name="矩形 17"/>
            <p:cNvSpPr/>
            <p:nvPr/>
          </p:nvSpPr>
          <p:spPr>
            <a:xfrm>
              <a:off x="0" y="-152"/>
              <a:ext cx="19334" cy="11103"/>
            </a:xfrm>
            <a:prstGeom prst="rect">
              <a:avLst/>
            </a:prstGeom>
            <a:solidFill>
              <a:schemeClr val="bg2">
                <a:lumMod val="9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30" name="直接连接符 1"/>
          <p:cNvCxnSpPr/>
          <p:nvPr/>
        </p:nvCxnSpPr>
        <p:spPr>
          <a:xfrm>
            <a:off x="790158" y="1671707"/>
            <a:ext cx="286064" cy="0"/>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graphicFrame>
        <p:nvGraphicFramePr>
          <p:cNvPr id="6" name="表格 5"/>
          <p:cNvGraphicFramePr>
            <a:graphicFrameLocks noGrp="1"/>
          </p:cNvGraphicFramePr>
          <p:nvPr>
            <p:extLst>
              <p:ext uri="{D42A27DB-BD31-4B8C-83A1-F6EECF244321}">
                <p14:modId xmlns:p14="http://schemas.microsoft.com/office/powerpoint/2010/main" val="1943557537"/>
              </p:ext>
            </p:extLst>
          </p:nvPr>
        </p:nvGraphicFramePr>
        <p:xfrm>
          <a:off x="669925" y="195580"/>
          <a:ext cx="10767060" cy="6464832"/>
        </p:xfrm>
        <a:graphic>
          <a:graphicData uri="http://schemas.openxmlformats.org/drawingml/2006/table">
            <a:tbl>
              <a:tblPr/>
              <a:tblGrid>
                <a:gridCol w="2150110">
                  <a:extLst>
                    <a:ext uri="{9D8B030D-6E8A-4147-A177-3AD203B41FA5}">
                      <a16:colId xmlns:a16="http://schemas.microsoft.com/office/drawing/2014/main" val="20000"/>
                    </a:ext>
                  </a:extLst>
                </a:gridCol>
                <a:gridCol w="8616950">
                  <a:extLst>
                    <a:ext uri="{9D8B030D-6E8A-4147-A177-3AD203B41FA5}">
                      <a16:colId xmlns:a16="http://schemas.microsoft.com/office/drawing/2014/main" val="20001"/>
                    </a:ext>
                  </a:extLst>
                </a:gridCol>
              </a:tblGrid>
              <a:tr h="288290">
                <a:tc>
                  <a:txBody>
                    <a:bodyPr/>
                    <a:lstStyle/>
                    <a:p>
                      <a:pPr fontAlgn="b"/>
                      <a:r>
                        <a:rPr lang="en-GB" sz="1800">
                          <a:effectLst/>
                        </a:rPr>
                        <a:t>Variable Names</a:t>
                      </a:r>
                    </a:p>
                  </a:txBody>
                  <a:tcPr marL="24724" marR="24724" marT="24724" marB="24724" anchor="b">
                    <a:lnL>
                      <a:noFill/>
                    </a:lnL>
                    <a:lnR>
                      <a:noFill/>
                    </a:lnR>
                    <a:lnT>
                      <a:noFill/>
                    </a:lnT>
                    <a:lnB w="9525" cap="flat" cmpd="sng" algn="ctr">
                      <a:solidFill>
                        <a:srgbClr val="DDDDDD"/>
                      </a:solidFill>
                      <a:prstDash val="solid"/>
                      <a:round/>
                      <a:headEnd type="none" w="med" len="med"/>
                      <a:tailEnd type="none" w="med" len="med"/>
                    </a:lnB>
                  </a:tcPr>
                </a:tc>
                <a:tc>
                  <a:txBody>
                    <a:bodyPr/>
                    <a:lstStyle/>
                    <a:p>
                      <a:pPr fontAlgn="b"/>
                      <a:r>
                        <a:rPr lang="en-GB" sz="1800">
                          <a:effectLst/>
                        </a:rPr>
                        <a:t>Description</a:t>
                      </a:r>
                    </a:p>
                  </a:txBody>
                  <a:tcPr marL="24724" marR="24724" marT="24724" marB="24724" anchor="b">
                    <a:lnL>
                      <a:noFill/>
                    </a:lnL>
                    <a:lnR>
                      <a:noFill/>
                    </a:lnR>
                    <a:lnT>
                      <a:noFill/>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0"/>
                  </a:ext>
                </a:extLst>
              </a:tr>
              <a:tr h="443230">
                <a:tc>
                  <a:txBody>
                    <a:bodyPr/>
                    <a:lstStyle/>
                    <a:p>
                      <a:pPr fontAlgn="t"/>
                      <a:r>
                        <a:rPr lang="en-GB" sz="1800" dirty="0">
                          <a:effectLst/>
                        </a:rPr>
                        <a:t>marketplace</a:t>
                      </a:r>
                    </a:p>
                  </a:txBody>
                  <a:tcPr marL="24724" marR="24724" marT="24724" marB="2472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GB" sz="1800" dirty="0">
                          <a:effectLst/>
                        </a:rPr>
                        <a:t>2 letter country code of the marketplace where the review was written.</a:t>
                      </a:r>
                    </a:p>
                  </a:txBody>
                  <a:tcPr marL="24724" marR="24724" marT="24724" marB="2472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582930">
                <a:tc>
                  <a:txBody>
                    <a:bodyPr/>
                    <a:lstStyle/>
                    <a:p>
                      <a:pPr fontAlgn="t"/>
                      <a:r>
                        <a:rPr lang="en-GB" sz="1800">
                          <a:effectLst/>
                        </a:rPr>
                        <a:t>customer_id</a:t>
                      </a:r>
                    </a:p>
                  </a:txBody>
                  <a:tcPr marL="24724" marR="24724" marT="24724" marB="2472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GB" sz="1800">
                          <a:effectLst/>
                        </a:rPr>
                        <a:t>Random identifier that can be used to aggregate reviews written by a single author.</a:t>
                      </a:r>
                    </a:p>
                  </a:txBody>
                  <a:tcPr marL="24724" marR="24724" marT="24724" marB="2472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289560">
                <a:tc>
                  <a:txBody>
                    <a:bodyPr/>
                    <a:lstStyle/>
                    <a:p>
                      <a:pPr fontAlgn="t"/>
                      <a:r>
                        <a:rPr lang="en-GB" sz="1800">
                          <a:solidFill>
                            <a:srgbClr val="FF0000"/>
                          </a:solidFill>
                          <a:effectLst/>
                        </a:rPr>
                        <a:t>review_id</a:t>
                      </a:r>
                    </a:p>
                  </a:txBody>
                  <a:tcPr marL="24724" marR="24724" marT="24724" marB="2472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GB" sz="1800" dirty="0">
                          <a:solidFill>
                            <a:srgbClr val="FF0000"/>
                          </a:solidFill>
                          <a:effectLst/>
                        </a:rPr>
                        <a:t>The unique ID of the review.</a:t>
                      </a:r>
                    </a:p>
                  </a:txBody>
                  <a:tcPr marL="24724" marR="24724" marT="24724" marB="2472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r h="815340">
                <a:tc>
                  <a:txBody>
                    <a:bodyPr/>
                    <a:lstStyle/>
                    <a:p>
                      <a:pPr fontAlgn="t"/>
                      <a:r>
                        <a:rPr lang="en-GB" sz="1800" dirty="0">
                          <a:effectLst/>
                        </a:rPr>
                        <a:t>productid</a:t>
                      </a:r>
                    </a:p>
                  </a:txBody>
                  <a:tcPr marL="24724" marR="24724" marT="24724" marB="2472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GB" sz="1800">
                          <a:effectLst/>
                        </a:rPr>
                        <a:t>The unique Product ID the review pertains to. In the multilingual dataset the reviews for the same product in different countries can be grouped by the same productid.</a:t>
                      </a:r>
                    </a:p>
                  </a:txBody>
                  <a:tcPr marL="24724" marR="24724" marT="24724" marB="2472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4"/>
                  </a:ext>
                </a:extLst>
              </a:tr>
              <a:tr h="501650">
                <a:tc>
                  <a:txBody>
                    <a:bodyPr/>
                    <a:lstStyle/>
                    <a:p>
                      <a:pPr fontAlgn="t"/>
                      <a:r>
                        <a:rPr lang="en-GB" sz="1800">
                          <a:effectLst/>
                        </a:rPr>
                        <a:t>product_parent</a:t>
                      </a:r>
                    </a:p>
                  </a:txBody>
                  <a:tcPr marL="24724" marR="24724" marT="24724" marB="2472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GB" sz="1800" dirty="0">
                          <a:effectLst/>
                        </a:rPr>
                        <a:t>Random identifier that can be used to aggregate reviews for the same product.</a:t>
                      </a:r>
                    </a:p>
                  </a:txBody>
                  <a:tcPr marL="24724" marR="24724" marT="24724" marB="2472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5"/>
                  </a:ext>
                </a:extLst>
              </a:tr>
              <a:tr h="289560">
                <a:tc>
                  <a:txBody>
                    <a:bodyPr/>
                    <a:lstStyle/>
                    <a:p>
                      <a:pPr fontAlgn="t"/>
                      <a:r>
                        <a:rPr lang="en-GB" sz="1800" dirty="0" err="1">
                          <a:effectLst/>
                        </a:rPr>
                        <a:t>product_title</a:t>
                      </a:r>
                      <a:endParaRPr lang="en-GB" sz="1800" dirty="0">
                        <a:effectLst/>
                      </a:endParaRPr>
                    </a:p>
                  </a:txBody>
                  <a:tcPr marL="24724" marR="24724" marT="24724" marB="2472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GB" sz="1800" dirty="0">
                          <a:effectLst/>
                        </a:rPr>
                        <a:t>Title of the product.</a:t>
                      </a:r>
                    </a:p>
                  </a:txBody>
                  <a:tcPr marL="24724" marR="24724" marT="24724" marB="2472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6"/>
                  </a:ext>
                </a:extLst>
              </a:tr>
              <a:tr h="441960">
                <a:tc>
                  <a:txBody>
                    <a:bodyPr/>
                    <a:lstStyle/>
                    <a:p>
                      <a:pPr fontAlgn="t"/>
                      <a:r>
                        <a:rPr lang="en-GB" sz="1800" dirty="0" err="1">
                          <a:solidFill>
                            <a:srgbClr val="FF0000"/>
                          </a:solidFill>
                          <a:effectLst/>
                        </a:rPr>
                        <a:t>product_category</a:t>
                      </a:r>
                    </a:p>
                  </a:txBody>
                  <a:tcPr marL="24724" marR="24724" marT="24724" marB="2472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GB" sz="1800" dirty="0">
                          <a:solidFill>
                            <a:srgbClr val="FF0000"/>
                          </a:solidFill>
                          <a:effectLst/>
                        </a:rPr>
                        <a:t>Broad product category that can be used to group reviews.</a:t>
                      </a:r>
                    </a:p>
                  </a:txBody>
                  <a:tcPr marL="24724" marR="24724" marT="24724" marB="2472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7"/>
                  </a:ext>
                </a:extLst>
              </a:tr>
              <a:tr h="289560">
                <a:tc>
                  <a:txBody>
                    <a:bodyPr/>
                    <a:lstStyle/>
                    <a:p>
                      <a:pPr fontAlgn="t"/>
                      <a:r>
                        <a:rPr lang="en-GB" sz="1800" dirty="0" err="1">
                          <a:solidFill>
                            <a:srgbClr val="FF0000"/>
                          </a:solidFill>
                          <a:effectLst/>
                        </a:rPr>
                        <a:t>star_rating</a:t>
                      </a:r>
                    </a:p>
                  </a:txBody>
                  <a:tcPr marL="24724" marR="24724" marT="24724" marB="2472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GB" sz="1800" dirty="0">
                          <a:solidFill>
                            <a:srgbClr val="FF0000"/>
                          </a:solidFill>
                          <a:effectLst/>
                        </a:rPr>
                        <a:t>The 1-5 star rating of the review.</a:t>
                      </a:r>
                    </a:p>
                  </a:txBody>
                  <a:tcPr marL="24724" marR="24724" marT="24724" marB="2472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8"/>
                  </a:ext>
                </a:extLst>
              </a:tr>
              <a:tr h="323850">
                <a:tc>
                  <a:txBody>
                    <a:bodyPr/>
                    <a:lstStyle/>
                    <a:p>
                      <a:pPr fontAlgn="t"/>
                      <a:r>
                        <a:rPr lang="en-GB" sz="1800" dirty="0" err="1">
                          <a:effectLst/>
                        </a:rPr>
                        <a:t>helpful_votes</a:t>
                      </a:r>
                    </a:p>
                  </a:txBody>
                  <a:tcPr marL="24724" marR="24724" marT="24724" marB="2472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GB" sz="1800">
                          <a:effectLst/>
                        </a:rPr>
                        <a:t>Number of helpful votes.</a:t>
                      </a:r>
                    </a:p>
                  </a:txBody>
                  <a:tcPr marL="24724" marR="24724" marT="24724" marB="2472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9"/>
                  </a:ext>
                </a:extLst>
              </a:tr>
              <a:tr h="289560">
                <a:tc>
                  <a:txBody>
                    <a:bodyPr/>
                    <a:lstStyle/>
                    <a:p>
                      <a:pPr fontAlgn="t"/>
                      <a:r>
                        <a:rPr lang="en-GB" sz="1800" dirty="0" err="1">
                          <a:effectLst/>
                        </a:rPr>
                        <a:t>total_votes</a:t>
                      </a:r>
                    </a:p>
                  </a:txBody>
                  <a:tcPr marL="24724" marR="24724" marT="24724" marB="2472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GB" sz="1800">
                          <a:effectLst/>
                        </a:rPr>
                        <a:t>Number of total votes the review received.</a:t>
                      </a:r>
                    </a:p>
                  </a:txBody>
                  <a:tcPr marL="24724" marR="24724" marT="24724" marB="2472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10"/>
                  </a:ext>
                </a:extLst>
              </a:tr>
              <a:tr h="441960">
                <a:tc>
                  <a:txBody>
                    <a:bodyPr/>
                    <a:lstStyle/>
                    <a:p>
                      <a:pPr fontAlgn="t"/>
                      <a:r>
                        <a:rPr lang="en-GB" sz="1800" dirty="0">
                          <a:effectLst/>
                        </a:rPr>
                        <a:t>vine</a:t>
                      </a:r>
                    </a:p>
                  </a:txBody>
                  <a:tcPr marL="24724" marR="24724" marT="24724" marB="2472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GB" sz="1800">
                          <a:effectLst/>
                        </a:rPr>
                        <a:t>Review was written as part of the Vine program.</a:t>
                      </a:r>
                    </a:p>
                  </a:txBody>
                  <a:tcPr marL="24724" marR="24724" marT="24724" marB="2472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11"/>
                  </a:ext>
                </a:extLst>
              </a:tr>
              <a:tr h="289560">
                <a:tc>
                  <a:txBody>
                    <a:bodyPr/>
                    <a:lstStyle/>
                    <a:p>
                      <a:pPr fontAlgn="t"/>
                      <a:r>
                        <a:rPr lang="en-GB" sz="1800" dirty="0" err="1">
                          <a:effectLst/>
                        </a:rPr>
                        <a:t>verified_purchase</a:t>
                      </a:r>
                    </a:p>
                  </a:txBody>
                  <a:tcPr marL="24724" marR="24724" marT="24724" marB="2472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GB" sz="1800" dirty="0">
                          <a:effectLst/>
                        </a:rPr>
                        <a:t>The review is on a verified purchase.</a:t>
                      </a:r>
                    </a:p>
                  </a:txBody>
                  <a:tcPr marL="24724" marR="24724" marT="24724" marB="2472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12"/>
                  </a:ext>
                </a:extLst>
              </a:tr>
              <a:tr h="288925">
                <a:tc>
                  <a:txBody>
                    <a:bodyPr/>
                    <a:lstStyle/>
                    <a:p>
                      <a:pPr fontAlgn="t"/>
                      <a:r>
                        <a:rPr lang="en-GB" sz="1800" dirty="0" err="1">
                          <a:effectLst/>
                        </a:rPr>
                        <a:t>review_headline</a:t>
                      </a:r>
                    </a:p>
                  </a:txBody>
                  <a:tcPr marL="24724" marR="24724" marT="24724" marB="2472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GB" sz="1800">
                          <a:effectLst/>
                        </a:rPr>
                        <a:t>The title of the review.</a:t>
                      </a:r>
                    </a:p>
                  </a:txBody>
                  <a:tcPr marL="24724" marR="24724" marT="24724" marB="2472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13"/>
                  </a:ext>
                </a:extLst>
              </a:tr>
              <a:tr h="289560">
                <a:tc>
                  <a:txBody>
                    <a:bodyPr/>
                    <a:lstStyle/>
                    <a:p>
                      <a:pPr fontAlgn="t"/>
                      <a:r>
                        <a:rPr lang="en-GB" sz="1800" dirty="0" err="1">
                          <a:solidFill>
                            <a:srgbClr val="FF0000"/>
                          </a:solidFill>
                          <a:effectLst/>
                        </a:rPr>
                        <a:t>review_body</a:t>
                      </a:r>
                    </a:p>
                  </a:txBody>
                  <a:tcPr marL="24724" marR="24724" marT="24724" marB="2472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GB" sz="1800" dirty="0">
                          <a:solidFill>
                            <a:srgbClr val="FF0000"/>
                          </a:solidFill>
                          <a:effectLst/>
                        </a:rPr>
                        <a:t>The review text.</a:t>
                      </a:r>
                    </a:p>
                  </a:txBody>
                  <a:tcPr marL="24724" marR="24724" marT="24724" marB="2472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14"/>
                  </a:ext>
                </a:extLst>
              </a:tr>
              <a:tr h="288290">
                <a:tc>
                  <a:txBody>
                    <a:bodyPr/>
                    <a:lstStyle/>
                    <a:p>
                      <a:pPr fontAlgn="t"/>
                      <a:r>
                        <a:rPr lang="en-GB" sz="1800">
                          <a:effectLst/>
                        </a:rPr>
                        <a:t>review_date</a:t>
                      </a:r>
                    </a:p>
                  </a:txBody>
                  <a:tcPr marL="24724" marR="24724" marT="24724" marB="24724">
                    <a:lnL>
                      <a:noFill/>
                    </a:lnL>
                    <a:lnR>
                      <a:noFill/>
                    </a:lnR>
                    <a:lnT w="9525" cap="flat" cmpd="sng" algn="ctr">
                      <a:solidFill>
                        <a:srgbClr val="DDDDDD"/>
                      </a:solidFill>
                      <a:prstDash val="solid"/>
                      <a:round/>
                      <a:headEnd type="none" w="med" len="med"/>
                      <a:tailEnd type="none" w="med" len="med"/>
                    </a:lnT>
                    <a:lnB>
                      <a:noFill/>
                    </a:lnB>
                  </a:tcPr>
                </a:tc>
                <a:tc>
                  <a:txBody>
                    <a:bodyPr/>
                    <a:lstStyle/>
                    <a:p>
                      <a:pPr fontAlgn="t"/>
                      <a:r>
                        <a:rPr lang="en-GB" sz="1800" dirty="0">
                          <a:effectLst/>
                        </a:rPr>
                        <a:t>The date the review was written.</a:t>
                      </a:r>
                    </a:p>
                  </a:txBody>
                  <a:tcPr marL="24724" marR="24724" marT="24724" marB="24724">
                    <a:lnL>
                      <a:noFill/>
                    </a:lnL>
                    <a:lnR>
                      <a:noFill/>
                    </a:lnR>
                    <a:lnT w="9525" cap="flat" cmpd="sng" algn="ctr">
                      <a:solidFill>
                        <a:srgbClr val="DDDDDD"/>
                      </a:solidFill>
                      <a:prstDash val="solid"/>
                      <a:round/>
                      <a:headEnd type="none" w="med" len="med"/>
                      <a:tailEnd type="none" w="med" len="med"/>
                    </a:lnT>
                    <a:lnB>
                      <a:noFill/>
                    </a:lnB>
                  </a:tcPr>
                </a:tc>
                <a:extLst>
                  <a:ext uri="{0D108BD9-81ED-4DB2-BD59-A6C34878D82A}">
                    <a16:rowId xmlns:a16="http://schemas.microsoft.com/office/drawing/2014/main" val="10015"/>
                  </a:ext>
                </a:extLst>
              </a:tr>
            </a:tbl>
          </a:graphicData>
        </a:graphic>
      </p:graphicFrame>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0" y="-96520"/>
            <a:ext cx="12277090" cy="7050405"/>
            <a:chOff x="0" y="-152"/>
            <a:chExt cx="19334" cy="11103"/>
          </a:xfrm>
        </p:grpSpPr>
        <p:pic>
          <p:nvPicPr>
            <p:cNvPr id="14" name="图片 13" descr="图片1"/>
            <p:cNvPicPr>
              <a:picLocks noChangeAspect="1"/>
            </p:cNvPicPr>
            <p:nvPr/>
          </p:nvPicPr>
          <p:blipFill>
            <a:blip r:embed="rId3"/>
            <a:stretch>
              <a:fillRect/>
            </a:stretch>
          </p:blipFill>
          <p:spPr>
            <a:xfrm>
              <a:off x="0" y="0"/>
              <a:ext cx="19200" cy="10899"/>
            </a:xfrm>
            <a:prstGeom prst="rect">
              <a:avLst/>
            </a:prstGeom>
          </p:spPr>
        </p:pic>
        <p:sp>
          <p:nvSpPr>
            <p:cNvPr id="18" name="矩形 17"/>
            <p:cNvSpPr/>
            <p:nvPr/>
          </p:nvSpPr>
          <p:spPr>
            <a:xfrm>
              <a:off x="0" y="-152"/>
              <a:ext cx="19334" cy="11103"/>
            </a:xfrm>
            <a:prstGeom prst="rect">
              <a:avLst/>
            </a:prstGeom>
            <a:solidFill>
              <a:schemeClr val="bg2">
                <a:lumMod val="9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30" name="直接连接符 1"/>
          <p:cNvCxnSpPr/>
          <p:nvPr/>
        </p:nvCxnSpPr>
        <p:spPr>
          <a:xfrm>
            <a:off x="790158" y="1671707"/>
            <a:ext cx="286064" cy="0"/>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2" name="副标题 1"/>
          <p:cNvSpPr>
            <a:spLocks noGrp="1"/>
          </p:cNvSpPr>
          <p:nvPr>
            <p:ph type="subTitle" idx="1"/>
          </p:nvPr>
        </p:nvSpPr>
        <p:spPr>
          <a:xfrm>
            <a:off x="1075055" y="1953895"/>
            <a:ext cx="10041890" cy="4807585"/>
          </a:xfrm>
        </p:spPr>
        <p:txBody>
          <a:bodyPr>
            <a:noAutofit/>
          </a:bodyPr>
          <a:lstStyle/>
          <a:p>
            <a:pPr marL="457200" indent="-457200" algn="l">
              <a:buFont typeface="Wingdings" panose="05000000000000000000" charset="0"/>
              <a:buChar char="l"/>
            </a:pPr>
            <a:r>
              <a:rPr kumimoji="1" lang="en-GB" altLang="zh-CN" b="1" dirty="0" err="1">
                <a:solidFill>
                  <a:schemeClr val="tx1"/>
                </a:solidFill>
                <a:latin typeface="+mn-lt"/>
                <a:ea typeface="+mn-ea"/>
                <a:cs typeface="+mn-lt"/>
                <a:sym typeface="+mn-ea"/>
              </a:rPr>
              <a:t>split.sh</a:t>
            </a:r>
            <a:r>
              <a:rPr kumimoji="1" lang="en-GB" altLang="zh-CN" dirty="0">
                <a:solidFill>
                  <a:schemeClr val="tx1"/>
                </a:solidFill>
                <a:latin typeface="+mn-lt"/>
                <a:ea typeface="+mn-ea"/>
                <a:cs typeface="+mn-lt"/>
                <a:sym typeface="+mn-ea"/>
              </a:rPr>
              <a:t>: to split 6 </a:t>
            </a:r>
            <a:r>
              <a:rPr kumimoji="1" lang="en-GB" altLang="zh-CN" dirty="0" err="1">
                <a:solidFill>
                  <a:schemeClr val="tx1"/>
                </a:solidFill>
                <a:latin typeface="+mn-lt"/>
                <a:ea typeface="+mn-ea"/>
                <a:cs typeface="+mn-lt"/>
                <a:sym typeface="+mn-ea"/>
              </a:rPr>
              <a:t>tsv</a:t>
            </a:r>
            <a:r>
              <a:rPr kumimoji="1" lang="en-GB" altLang="zh-CN" dirty="0">
                <a:solidFill>
                  <a:schemeClr val="tx1"/>
                </a:solidFill>
                <a:latin typeface="+mn-lt"/>
                <a:ea typeface="+mn-ea"/>
                <a:cs typeface="+mn-lt"/>
                <a:sym typeface="+mn-ea"/>
              </a:rPr>
              <a:t> files into tens of small </a:t>
            </a:r>
            <a:r>
              <a:rPr kumimoji="1" lang="en-GB" altLang="zh-CN" dirty="0" err="1">
                <a:solidFill>
                  <a:schemeClr val="tx1"/>
                </a:solidFill>
                <a:latin typeface="+mn-lt"/>
                <a:ea typeface="+mn-ea"/>
                <a:cs typeface="+mn-lt"/>
                <a:sym typeface="+mn-ea"/>
              </a:rPr>
              <a:t>tsv</a:t>
            </a:r>
            <a:r>
              <a:rPr kumimoji="1" lang="en-GB" altLang="zh-CN" dirty="0">
                <a:solidFill>
                  <a:schemeClr val="tx1"/>
                </a:solidFill>
                <a:latin typeface="+mn-lt"/>
                <a:ea typeface="+mn-ea"/>
                <a:cs typeface="+mn-lt"/>
                <a:sym typeface="+mn-ea"/>
              </a:rPr>
              <a:t> files, each 100MB. </a:t>
            </a:r>
            <a:endParaRPr kumimoji="1" lang="en-GB" altLang="zh-CN" dirty="0">
              <a:solidFill>
                <a:schemeClr val="tx1"/>
              </a:solidFill>
              <a:latin typeface="+mn-lt"/>
              <a:cs typeface="+mn-lt"/>
            </a:endParaRPr>
          </a:p>
          <a:p>
            <a:pPr marL="457200" indent="-457200" algn="l">
              <a:buFont typeface="Wingdings" panose="05000000000000000000" charset="0"/>
              <a:buChar char="l"/>
            </a:pPr>
            <a:r>
              <a:rPr kumimoji="1" lang="en-GB" altLang="zh-CN" b="1" dirty="0" err="1">
                <a:solidFill>
                  <a:schemeClr val="tx1"/>
                </a:solidFill>
                <a:latin typeface="+mn-lt"/>
                <a:ea typeface="+mn-ea"/>
                <a:cs typeface="+mn-lt"/>
                <a:sym typeface="+mn-ea"/>
              </a:rPr>
              <a:t>checklist.sh</a:t>
            </a:r>
            <a:r>
              <a:rPr kumimoji="1" lang="en-GB" altLang="zh-CN" dirty="0">
                <a:solidFill>
                  <a:schemeClr val="tx1"/>
                </a:solidFill>
                <a:latin typeface="+mn-lt"/>
                <a:ea typeface="+mn-ea"/>
                <a:cs typeface="+mn-lt"/>
                <a:sym typeface="+mn-ea"/>
              </a:rPr>
              <a:t>: to find all the files that split from raw data and compile the file names to a list.</a:t>
            </a:r>
            <a:endParaRPr kumimoji="1" lang="en-GB" altLang="zh-CN" dirty="0">
              <a:solidFill>
                <a:schemeClr val="tx1"/>
              </a:solidFill>
              <a:latin typeface="+mn-lt"/>
              <a:cs typeface="+mn-lt"/>
            </a:endParaRPr>
          </a:p>
          <a:p>
            <a:pPr marL="457200" indent="-457200" algn="l">
              <a:buFont typeface="Wingdings" panose="05000000000000000000" charset="0"/>
              <a:buChar char="l"/>
            </a:pPr>
            <a:r>
              <a:rPr kumimoji="1" lang="en-GB" altLang="zh-CN" b="1" dirty="0" err="1">
                <a:solidFill>
                  <a:schemeClr val="tx1"/>
                </a:solidFill>
                <a:latin typeface="+mn-lt"/>
                <a:ea typeface="+mn-ea"/>
                <a:cs typeface="+mn-lt"/>
                <a:sym typeface="+mn-ea"/>
              </a:rPr>
              <a:t>word_freq.R</a:t>
            </a:r>
            <a:r>
              <a:rPr kumimoji="1" lang="en-GB" altLang="zh-CN" b="1" dirty="0">
                <a:solidFill>
                  <a:schemeClr val="tx1"/>
                </a:solidFill>
                <a:latin typeface="+mn-lt"/>
                <a:ea typeface="+mn-ea"/>
                <a:cs typeface="+mn-lt"/>
                <a:sym typeface="+mn-ea"/>
              </a:rPr>
              <a:t>/.</a:t>
            </a:r>
            <a:r>
              <a:rPr kumimoji="1" lang="en-GB" altLang="zh-CN" b="1" dirty="0" err="1">
                <a:solidFill>
                  <a:schemeClr val="tx1"/>
                </a:solidFill>
                <a:latin typeface="+mn-lt"/>
                <a:ea typeface="+mn-ea"/>
                <a:cs typeface="+mn-lt"/>
                <a:sym typeface="+mn-ea"/>
              </a:rPr>
              <a:t>sh</a:t>
            </a:r>
            <a:r>
              <a:rPr kumimoji="1" lang="en-GB" altLang="zh-CN" dirty="0">
                <a:solidFill>
                  <a:schemeClr val="tx1"/>
                </a:solidFill>
                <a:latin typeface="+mn-lt"/>
                <a:ea typeface="+mn-ea"/>
                <a:cs typeface="+mn-lt"/>
                <a:sym typeface="+mn-ea"/>
              </a:rPr>
              <a:t>: to calculate on these files in parallel and count the word frequency.</a:t>
            </a:r>
          </a:p>
          <a:p>
            <a:pPr marL="457200" indent="-457200" algn="l">
              <a:buFont typeface="Wingdings" panose="05000000000000000000" charset="0"/>
              <a:buChar char="l"/>
            </a:pPr>
            <a:endParaRPr kumimoji="1" lang="en-GB" altLang="zh-CN" dirty="0">
              <a:solidFill>
                <a:schemeClr val="tx1"/>
              </a:solidFill>
              <a:latin typeface="+mn-lt"/>
              <a:ea typeface="+mn-ea"/>
              <a:cs typeface="+mn-lt"/>
              <a:sym typeface="+mn-ea"/>
            </a:endParaRPr>
          </a:p>
          <a:p>
            <a:pPr marL="457200" indent="-457200" algn="l">
              <a:buFont typeface="Wingdings" panose="05000000000000000000" charset="0"/>
              <a:buChar char="l"/>
            </a:pPr>
            <a:r>
              <a:rPr kumimoji="1" lang="en-GB" altLang="zh-CN" dirty="0">
                <a:solidFill>
                  <a:schemeClr val="tx1"/>
                </a:solidFill>
                <a:latin typeface="+mn-lt"/>
                <a:ea typeface="+mn-ea"/>
                <a:cs typeface="+mn-lt"/>
                <a:sym typeface="+mn-ea"/>
              </a:rPr>
              <a:t>If without </a:t>
            </a:r>
            <a:r>
              <a:rPr kumimoji="1" lang="en-GB" altLang="zh-CN" dirty="0">
                <a:solidFill>
                  <a:schemeClr val="tx1"/>
                </a:solidFill>
                <a:cs typeface="+mn-lt"/>
                <a:sym typeface="+mn-ea"/>
              </a:rPr>
              <a:t>parallel calculation, the word segmentation operation will take up a lot of memory and run for a long time</a:t>
            </a:r>
            <a:endParaRPr kumimoji="1" lang="en-GB" altLang="zh-CN" dirty="0">
              <a:solidFill>
                <a:schemeClr val="tx1"/>
              </a:solidFill>
              <a:cs typeface="+mn-lt"/>
            </a:endParaRPr>
          </a:p>
          <a:p>
            <a:pPr algn="l">
              <a:buFont typeface="Arial" panose="020B0604020202020204" pitchFamily="34" charset="0"/>
            </a:pPr>
            <a:endParaRPr kumimoji="1" lang="en-GB" altLang="zh-CN" u="sng" dirty="0">
              <a:solidFill>
                <a:schemeClr val="tx1"/>
              </a:solidFill>
              <a:uFillTx/>
              <a:latin typeface="+mn-lt"/>
              <a:cs typeface="+mn-lt"/>
            </a:endParaRPr>
          </a:p>
        </p:txBody>
      </p:sp>
      <p:sp>
        <p:nvSpPr>
          <p:cNvPr id="3" name="文本框 1"/>
          <p:cNvSpPr txBox="1"/>
          <p:nvPr/>
        </p:nvSpPr>
        <p:spPr>
          <a:xfrm>
            <a:off x="1075690" y="778510"/>
            <a:ext cx="4072255" cy="720090"/>
          </a:xfrm>
          <a:prstGeom prst="rect">
            <a:avLst/>
          </a:prstGeom>
          <a:ln w="12700">
            <a:miter lim="400000"/>
          </a:ln>
        </p:spPr>
        <p:txBody>
          <a:bodyPr wrap="square" lIns="0" tIns="0" rIns="0" bIns="0">
            <a:spAutoFit/>
          </a:bodyPr>
          <a:lstStyle/>
          <a:p>
            <a:pPr algn="l">
              <a:lnSpc>
                <a:spcPct val="130000"/>
              </a:lnSpc>
              <a:defRPr sz="3500" b="0">
                <a:solidFill>
                  <a:srgbClr val="F7F9FF"/>
                </a:solidFill>
                <a:latin typeface="Roboto"/>
                <a:ea typeface="Roboto"/>
                <a:cs typeface="Roboto"/>
                <a:sym typeface="Roboto"/>
              </a:defRPr>
            </a:pPr>
            <a:r>
              <a:rPr lang="en-US" sz="3600" b="1">
                <a:solidFill>
                  <a:schemeClr val="tx1"/>
                </a:solidFill>
                <a:latin typeface="+mj-lt"/>
                <a:ea typeface="思源黑体 Regular" panose="020B0500000000000000" charset="-122"/>
                <a:cs typeface="+mj-lt"/>
              </a:rPr>
              <a:t>Data Processing</a:t>
            </a: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0" y="-96520"/>
            <a:ext cx="12277090" cy="7050405"/>
            <a:chOff x="0" y="-152"/>
            <a:chExt cx="19334" cy="11103"/>
          </a:xfrm>
        </p:grpSpPr>
        <p:pic>
          <p:nvPicPr>
            <p:cNvPr id="14" name="图片 13" descr="图片1"/>
            <p:cNvPicPr>
              <a:picLocks noChangeAspect="1"/>
            </p:cNvPicPr>
            <p:nvPr/>
          </p:nvPicPr>
          <p:blipFill>
            <a:blip r:embed="rId3"/>
            <a:stretch>
              <a:fillRect/>
            </a:stretch>
          </p:blipFill>
          <p:spPr>
            <a:xfrm>
              <a:off x="0" y="0"/>
              <a:ext cx="19200" cy="10899"/>
            </a:xfrm>
            <a:prstGeom prst="rect">
              <a:avLst/>
            </a:prstGeom>
          </p:spPr>
        </p:pic>
        <p:sp>
          <p:nvSpPr>
            <p:cNvPr id="18" name="矩形 17"/>
            <p:cNvSpPr/>
            <p:nvPr/>
          </p:nvSpPr>
          <p:spPr>
            <a:xfrm>
              <a:off x="0" y="-152"/>
              <a:ext cx="19334" cy="11103"/>
            </a:xfrm>
            <a:prstGeom prst="rect">
              <a:avLst/>
            </a:prstGeom>
            <a:solidFill>
              <a:schemeClr val="bg2">
                <a:lumMod val="9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30" name="直接连接符 1"/>
          <p:cNvCxnSpPr/>
          <p:nvPr/>
        </p:nvCxnSpPr>
        <p:spPr>
          <a:xfrm>
            <a:off x="790158" y="1671707"/>
            <a:ext cx="286064" cy="0"/>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2" name="副标题 1"/>
          <p:cNvSpPr>
            <a:spLocks noGrp="1"/>
          </p:cNvSpPr>
          <p:nvPr>
            <p:ph type="subTitle" idx="1"/>
          </p:nvPr>
        </p:nvSpPr>
        <p:spPr>
          <a:xfrm>
            <a:off x="1117600" y="1873250"/>
            <a:ext cx="10041890" cy="4807585"/>
          </a:xfrm>
        </p:spPr>
        <p:txBody>
          <a:bodyPr>
            <a:noAutofit/>
          </a:bodyPr>
          <a:lstStyle/>
          <a:p>
            <a:pPr algn="l">
              <a:buFont typeface="Wingdings" panose="05000000000000000000" charset="0"/>
            </a:pPr>
            <a:r>
              <a:rPr lang="en-US" sz="2800" dirty="0">
                <a:solidFill>
                  <a:schemeClr val="tx1"/>
                </a:solidFill>
                <a:uFillTx/>
                <a:latin typeface="+mn-lt"/>
                <a:cs typeface="+mn-lt"/>
              </a:rPr>
              <a:t>Example:</a:t>
            </a:r>
            <a:endParaRPr lang="en-US" u="sng" dirty="0">
              <a:solidFill>
                <a:schemeClr val="tx1"/>
              </a:solidFill>
              <a:uFillTx/>
              <a:latin typeface="+mn-lt"/>
              <a:cs typeface="+mn-lt"/>
            </a:endParaRPr>
          </a:p>
          <a:p>
            <a:pPr marL="342900" indent="-342900" algn="l">
              <a:buFont typeface="Wingdings" panose="05000000000000000000" charset="0"/>
              <a:buChar char="l"/>
            </a:pPr>
            <a:r>
              <a:rPr kumimoji="1" lang="en-US" dirty="0">
                <a:solidFill>
                  <a:schemeClr val="tx1">
                    <a:lumMod val="75000"/>
                    <a:lumOff val="25000"/>
                  </a:schemeClr>
                </a:solidFill>
                <a:latin typeface="+mn-lt"/>
                <a:cs typeface="+mn-lt"/>
              </a:rPr>
              <a:t>S</a:t>
            </a:r>
            <a:r>
              <a:rPr kumimoji="1" lang="en-GB" altLang="zh-CN" dirty="0">
                <a:solidFill>
                  <a:schemeClr val="tx1">
                    <a:lumMod val="75000"/>
                    <a:lumOff val="25000"/>
                  </a:schemeClr>
                </a:solidFill>
                <a:latin typeface="+mn-lt"/>
                <a:cs typeface="+mn-lt"/>
              </a:rPr>
              <a:t>plit the camera.tsv (1.1GB) into 11 small tsv files. </a:t>
            </a:r>
          </a:p>
          <a:p>
            <a:pPr marL="342900" indent="-342900" algn="l">
              <a:buFont typeface="Wingdings" panose="05000000000000000000" charset="0"/>
              <a:buChar char="l"/>
            </a:pPr>
            <a:r>
              <a:rPr kumimoji="1" lang="en-US" altLang="en-GB" dirty="0">
                <a:solidFill>
                  <a:schemeClr val="tx1">
                    <a:lumMod val="75000"/>
                    <a:lumOff val="25000"/>
                  </a:schemeClr>
                </a:solidFill>
                <a:latin typeface="+mn-lt"/>
                <a:cs typeface="+mn-lt"/>
              </a:rPr>
              <a:t>R</a:t>
            </a:r>
            <a:r>
              <a:rPr kumimoji="1" lang="en-GB" altLang="zh-CN" dirty="0">
                <a:solidFill>
                  <a:schemeClr val="tx1">
                    <a:lumMod val="75000"/>
                    <a:lumOff val="25000"/>
                  </a:schemeClr>
                </a:solidFill>
                <a:latin typeface="+mn-lt"/>
                <a:cs typeface="+mn-lt"/>
              </a:rPr>
              <a:t>un word_freq_array_camera.sh to launch 11 small jobs. Each job does the tokenization and lemmatization to each csv file, and then calculates the frequency of each word, returning a csv file with Column word, star_ratings, and frequency. </a:t>
            </a:r>
          </a:p>
        </p:txBody>
      </p:sp>
      <p:sp>
        <p:nvSpPr>
          <p:cNvPr id="3" name="文本框 1"/>
          <p:cNvSpPr txBox="1"/>
          <p:nvPr/>
        </p:nvSpPr>
        <p:spPr>
          <a:xfrm>
            <a:off x="1075055" y="778510"/>
            <a:ext cx="4072255" cy="720090"/>
          </a:xfrm>
          <a:prstGeom prst="rect">
            <a:avLst/>
          </a:prstGeom>
          <a:ln w="12700">
            <a:miter lim="400000"/>
          </a:ln>
        </p:spPr>
        <p:txBody>
          <a:bodyPr wrap="square" lIns="0" tIns="0" rIns="0" bIns="0">
            <a:spAutoFit/>
          </a:bodyPr>
          <a:lstStyle/>
          <a:p>
            <a:pPr algn="l">
              <a:lnSpc>
                <a:spcPct val="130000"/>
              </a:lnSpc>
              <a:defRPr sz="3500" b="0">
                <a:solidFill>
                  <a:srgbClr val="F7F9FF"/>
                </a:solidFill>
                <a:latin typeface="Roboto"/>
                <a:ea typeface="Roboto"/>
                <a:cs typeface="Roboto"/>
                <a:sym typeface="Roboto"/>
              </a:defRPr>
            </a:pPr>
            <a:r>
              <a:rPr lang="en-US" sz="3600" b="1">
                <a:solidFill>
                  <a:schemeClr val="tx1"/>
                </a:solidFill>
                <a:latin typeface="+mj-lt"/>
                <a:ea typeface="思源黑体 Regular" panose="020B0500000000000000" charset="-122"/>
                <a:cs typeface="+mj-lt"/>
              </a:rPr>
              <a:t>Data Processing</a:t>
            </a: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2545" y="-96520"/>
            <a:ext cx="12277090" cy="7050405"/>
            <a:chOff x="0" y="-152"/>
            <a:chExt cx="19334" cy="11103"/>
          </a:xfrm>
        </p:grpSpPr>
        <p:pic>
          <p:nvPicPr>
            <p:cNvPr id="14" name="图片 13" descr="图片1"/>
            <p:cNvPicPr>
              <a:picLocks noChangeAspect="1"/>
            </p:cNvPicPr>
            <p:nvPr/>
          </p:nvPicPr>
          <p:blipFill>
            <a:blip r:embed="rId3"/>
            <a:stretch>
              <a:fillRect/>
            </a:stretch>
          </p:blipFill>
          <p:spPr>
            <a:xfrm>
              <a:off x="0" y="0"/>
              <a:ext cx="19200" cy="10899"/>
            </a:xfrm>
            <a:prstGeom prst="rect">
              <a:avLst/>
            </a:prstGeom>
          </p:spPr>
        </p:pic>
        <p:sp>
          <p:nvSpPr>
            <p:cNvPr id="18" name="矩形 17"/>
            <p:cNvSpPr/>
            <p:nvPr/>
          </p:nvSpPr>
          <p:spPr>
            <a:xfrm>
              <a:off x="0" y="-152"/>
              <a:ext cx="19334" cy="11103"/>
            </a:xfrm>
            <a:prstGeom prst="rect">
              <a:avLst/>
            </a:prstGeom>
            <a:solidFill>
              <a:schemeClr val="bg2">
                <a:lumMod val="9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30" name="直接连接符 1"/>
          <p:cNvCxnSpPr/>
          <p:nvPr/>
        </p:nvCxnSpPr>
        <p:spPr>
          <a:xfrm>
            <a:off x="790158" y="1671707"/>
            <a:ext cx="286064" cy="0"/>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2" name="副标题 1"/>
          <p:cNvSpPr>
            <a:spLocks noGrp="1"/>
          </p:cNvSpPr>
          <p:nvPr>
            <p:ph type="subTitle" idx="1"/>
          </p:nvPr>
        </p:nvSpPr>
        <p:spPr>
          <a:xfrm>
            <a:off x="1155700" y="1832610"/>
            <a:ext cx="10041890" cy="4807585"/>
          </a:xfrm>
        </p:spPr>
        <p:txBody>
          <a:bodyPr>
            <a:noAutofit/>
          </a:bodyPr>
          <a:lstStyle/>
          <a:p>
            <a:pPr algn="l">
              <a:buFont typeface="Wingdings" panose="05000000000000000000" charset="0"/>
            </a:pPr>
            <a:r>
              <a:rPr lang="en-US">
                <a:solidFill>
                  <a:schemeClr val="tx1"/>
                </a:solidFill>
                <a:uFillTx/>
                <a:latin typeface="+mn-lt"/>
                <a:cs typeface="+mn-lt"/>
              </a:rPr>
              <a:t>Example:</a:t>
            </a:r>
          </a:p>
          <a:p>
            <a:pPr marL="342900" indent="-342900" algn="l">
              <a:buFont typeface="Arial" panose="020B0604020202020204" pitchFamily="34" charset="0"/>
              <a:buChar char="•"/>
            </a:pPr>
            <a:r>
              <a:rPr kumimoji="1" lang="en-US" altLang="en-GB" dirty="0">
                <a:latin typeface="+mn-lt"/>
                <a:cs typeface="+mn-lt"/>
                <a:sym typeface="+mn-ea"/>
              </a:rPr>
              <a:t>W</a:t>
            </a:r>
            <a:r>
              <a:rPr kumimoji="1" lang="en-GB" altLang="zh-CN" dirty="0">
                <a:latin typeface="+mn-lt"/>
                <a:cs typeface="+mn-lt"/>
                <a:sym typeface="+mn-ea"/>
              </a:rPr>
              <a:t>e split the </a:t>
            </a:r>
            <a:r>
              <a:rPr kumimoji="1" lang="en-GB" altLang="zh-CN" dirty="0" err="1">
                <a:latin typeface="+mn-lt"/>
                <a:cs typeface="+mn-lt"/>
                <a:sym typeface="+mn-ea"/>
              </a:rPr>
              <a:t>camera.tsv</a:t>
            </a:r>
            <a:r>
              <a:rPr kumimoji="1" lang="en-GB" altLang="zh-CN" dirty="0">
                <a:latin typeface="+mn-lt"/>
                <a:cs typeface="+mn-lt"/>
                <a:sym typeface="+mn-ea"/>
              </a:rPr>
              <a:t> (1.1GB) into 11 small </a:t>
            </a:r>
            <a:r>
              <a:rPr kumimoji="1" lang="en-GB" altLang="zh-CN" dirty="0" err="1">
                <a:latin typeface="+mn-lt"/>
                <a:cs typeface="+mn-lt"/>
                <a:sym typeface="+mn-ea"/>
              </a:rPr>
              <a:t>tsv</a:t>
            </a:r>
            <a:r>
              <a:rPr kumimoji="1" lang="en-GB" altLang="zh-CN" dirty="0">
                <a:latin typeface="+mn-lt"/>
                <a:cs typeface="+mn-lt"/>
                <a:sym typeface="+mn-ea"/>
              </a:rPr>
              <a:t> files. </a:t>
            </a:r>
          </a:p>
          <a:p>
            <a:pPr marL="342900" indent="-342900" algn="l">
              <a:buFont typeface="Arial" panose="020B0604020202020204" pitchFamily="34" charset="0"/>
              <a:buChar char="•"/>
            </a:pPr>
            <a:r>
              <a:rPr kumimoji="1" lang="en-GB" altLang="zh-CN" dirty="0">
                <a:latin typeface="+mn-lt"/>
                <a:cs typeface="+mn-lt"/>
                <a:sym typeface="+mn-ea"/>
              </a:rPr>
              <a:t>After that, we run </a:t>
            </a:r>
            <a:r>
              <a:rPr kumimoji="1" lang="en-GB" altLang="zh-CN" dirty="0" err="1">
                <a:latin typeface="+mn-lt"/>
                <a:cs typeface="+mn-lt"/>
                <a:sym typeface="+mn-ea"/>
              </a:rPr>
              <a:t>word_freq_array_camera.sh</a:t>
            </a:r>
            <a:r>
              <a:rPr kumimoji="1" lang="en-GB" altLang="zh-CN" dirty="0">
                <a:latin typeface="+mn-lt"/>
                <a:cs typeface="+mn-lt"/>
                <a:sym typeface="+mn-ea"/>
              </a:rPr>
              <a:t> to launch 11 small jobs. Each job does the tokenization and lemmatization to each csv file, and then calculates the frequency of each word, returning a csv file with Column word, </a:t>
            </a:r>
            <a:r>
              <a:rPr kumimoji="1" lang="en-GB" altLang="zh-CN" dirty="0" err="1">
                <a:latin typeface="+mn-lt"/>
                <a:cs typeface="+mn-lt"/>
                <a:sym typeface="+mn-ea"/>
              </a:rPr>
              <a:t>star_ratings</a:t>
            </a:r>
            <a:r>
              <a:rPr kumimoji="1" lang="en-GB" altLang="zh-CN" dirty="0">
                <a:latin typeface="+mn-lt"/>
                <a:cs typeface="+mn-lt"/>
                <a:sym typeface="+mn-ea"/>
              </a:rPr>
              <a:t>, and frequency. </a:t>
            </a:r>
          </a:p>
          <a:p>
            <a:pPr marL="342900" indent="-342900" algn="l">
              <a:buFont typeface="Arial" panose="020B0604020202020204" pitchFamily="34" charset="0"/>
              <a:buChar char="•"/>
            </a:pPr>
            <a:r>
              <a:rPr kumimoji="1" lang="en-GB" altLang="zh-CN" dirty="0">
                <a:latin typeface="+mn-lt"/>
                <a:cs typeface="+mn-lt"/>
                <a:sym typeface="+mn-ea"/>
              </a:rPr>
              <a:t>Then, a bash file named </a:t>
            </a:r>
            <a:r>
              <a:rPr kumimoji="1" lang="en-GB" altLang="zh-CN" dirty="0" err="1">
                <a:latin typeface="+mn-lt"/>
                <a:cs typeface="+mn-lt"/>
                <a:sym typeface="+mn-ea"/>
              </a:rPr>
              <a:t>merge.sh</a:t>
            </a:r>
            <a:r>
              <a:rPr kumimoji="1" lang="en-GB" altLang="zh-CN" dirty="0">
                <a:latin typeface="+mn-lt"/>
                <a:cs typeface="+mn-lt"/>
                <a:sym typeface="+mn-ea"/>
              </a:rPr>
              <a:t> merges all these csv files about camera into one csv file.</a:t>
            </a:r>
            <a:endParaRPr kumimoji="1" lang="en-GB" altLang="zh-CN" i="1" dirty="0">
              <a:latin typeface="+mn-lt"/>
              <a:cs typeface="+mn-lt"/>
            </a:endParaRPr>
          </a:p>
          <a:p>
            <a:pPr algn="l">
              <a:buFont typeface="Wingdings" panose="05000000000000000000" charset="0"/>
            </a:pPr>
            <a:endParaRPr lang="en-US" i="1" u="sng">
              <a:solidFill>
                <a:schemeClr val="tx1"/>
              </a:solidFill>
              <a:uFillTx/>
              <a:latin typeface="+mn-lt"/>
              <a:cs typeface="+mn-lt"/>
            </a:endParaRPr>
          </a:p>
          <a:p>
            <a:pPr algn="l">
              <a:buFont typeface="Wingdings" panose="05000000000000000000" charset="0"/>
            </a:pPr>
            <a:endParaRPr lang="en-US" u="sng">
              <a:solidFill>
                <a:schemeClr val="tx1"/>
              </a:solidFill>
              <a:uFillTx/>
              <a:latin typeface="+mn-lt"/>
              <a:cs typeface="+mn-lt"/>
            </a:endParaRPr>
          </a:p>
          <a:p>
            <a:pPr algn="l">
              <a:buFont typeface="Wingdings" panose="05000000000000000000" charset="0"/>
            </a:pPr>
            <a:endParaRPr kumimoji="1" lang="en-GB" altLang="zh-CN" dirty="0">
              <a:solidFill>
                <a:schemeClr val="tx1"/>
              </a:solidFill>
              <a:latin typeface="+mn-lt"/>
              <a:cs typeface="+mn-lt"/>
            </a:endParaRPr>
          </a:p>
          <a:p>
            <a:pPr algn="l">
              <a:buFont typeface="Arial" panose="020B0604020202020204" pitchFamily="34" charset="0"/>
            </a:pPr>
            <a:endParaRPr kumimoji="1" lang="en-GB" altLang="zh-CN" u="sng" dirty="0">
              <a:solidFill>
                <a:schemeClr val="tx1"/>
              </a:solidFill>
              <a:uFillTx/>
              <a:latin typeface="+mn-lt"/>
              <a:cs typeface="+mn-lt"/>
            </a:endParaRPr>
          </a:p>
        </p:txBody>
      </p:sp>
      <p:sp>
        <p:nvSpPr>
          <p:cNvPr id="3" name="文本框 1"/>
          <p:cNvSpPr txBox="1"/>
          <p:nvPr/>
        </p:nvSpPr>
        <p:spPr>
          <a:xfrm>
            <a:off x="1075690" y="778510"/>
            <a:ext cx="4072255" cy="720090"/>
          </a:xfrm>
          <a:prstGeom prst="rect">
            <a:avLst/>
          </a:prstGeom>
          <a:ln w="12700">
            <a:miter lim="400000"/>
          </a:ln>
        </p:spPr>
        <p:txBody>
          <a:bodyPr wrap="square" lIns="0" tIns="0" rIns="0" bIns="0">
            <a:spAutoFit/>
          </a:bodyPr>
          <a:lstStyle/>
          <a:p>
            <a:pPr algn="l">
              <a:lnSpc>
                <a:spcPct val="130000"/>
              </a:lnSpc>
              <a:defRPr sz="3500" b="0">
                <a:solidFill>
                  <a:srgbClr val="F7F9FF"/>
                </a:solidFill>
                <a:latin typeface="Roboto"/>
                <a:ea typeface="Roboto"/>
                <a:cs typeface="Roboto"/>
                <a:sym typeface="Roboto"/>
              </a:defRPr>
            </a:pPr>
            <a:r>
              <a:rPr lang="en-US" sz="3600" b="1">
                <a:solidFill>
                  <a:schemeClr val="tx1"/>
                </a:solidFill>
                <a:latin typeface="+mj-lt"/>
                <a:ea typeface="思源黑体 Regular" panose="020B0500000000000000" charset="-122"/>
                <a:cs typeface="+mj-lt"/>
              </a:rPr>
              <a:t>Data Processing</a:t>
            </a:r>
          </a:p>
        </p:txBody>
      </p:sp>
      <p:grpSp>
        <p:nvGrpSpPr>
          <p:cNvPr id="4" name="组合 3"/>
          <p:cNvGrpSpPr/>
          <p:nvPr/>
        </p:nvGrpSpPr>
        <p:grpSpPr>
          <a:xfrm>
            <a:off x="-41910" y="-96520"/>
            <a:ext cx="12277090" cy="7050405"/>
            <a:chOff x="0" y="-152"/>
            <a:chExt cx="19334" cy="11103"/>
          </a:xfrm>
        </p:grpSpPr>
        <p:pic>
          <p:nvPicPr>
            <p:cNvPr id="5" name="图片 4" descr="图片1"/>
            <p:cNvPicPr>
              <a:picLocks noChangeAspect="1"/>
            </p:cNvPicPr>
            <p:nvPr/>
          </p:nvPicPr>
          <p:blipFill>
            <a:blip r:embed="rId3"/>
            <a:stretch>
              <a:fillRect/>
            </a:stretch>
          </p:blipFill>
          <p:spPr>
            <a:xfrm>
              <a:off x="0" y="0"/>
              <a:ext cx="19200" cy="10899"/>
            </a:xfrm>
            <a:prstGeom prst="rect">
              <a:avLst/>
            </a:prstGeom>
          </p:spPr>
        </p:pic>
        <p:sp>
          <p:nvSpPr>
            <p:cNvPr id="6" name="矩形 5"/>
            <p:cNvSpPr/>
            <p:nvPr/>
          </p:nvSpPr>
          <p:spPr>
            <a:xfrm>
              <a:off x="0" y="-152"/>
              <a:ext cx="19334" cy="11103"/>
            </a:xfrm>
            <a:prstGeom prst="rect">
              <a:avLst/>
            </a:prstGeom>
            <a:solidFill>
              <a:schemeClr val="bg2">
                <a:lumMod val="9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7" name="文本框 1"/>
          <p:cNvSpPr txBox="1"/>
          <p:nvPr/>
        </p:nvSpPr>
        <p:spPr>
          <a:xfrm>
            <a:off x="1155700" y="778510"/>
            <a:ext cx="5382260" cy="720090"/>
          </a:xfrm>
          <a:prstGeom prst="rect">
            <a:avLst/>
          </a:prstGeom>
          <a:ln w="12700">
            <a:miter lim="400000"/>
          </a:ln>
        </p:spPr>
        <p:txBody>
          <a:bodyPr wrap="square" lIns="0" tIns="0" rIns="0" bIns="0">
            <a:spAutoFit/>
          </a:bodyPr>
          <a:lstStyle/>
          <a:p>
            <a:pPr algn="l">
              <a:lnSpc>
                <a:spcPct val="130000"/>
              </a:lnSpc>
              <a:defRPr sz="3500" b="0">
                <a:solidFill>
                  <a:srgbClr val="F7F9FF"/>
                </a:solidFill>
                <a:latin typeface="Roboto"/>
                <a:ea typeface="Roboto"/>
                <a:cs typeface="Roboto"/>
                <a:sym typeface="Roboto"/>
              </a:defRPr>
            </a:pPr>
            <a:r>
              <a:rPr lang="en-US" sz="3600" b="1">
                <a:solidFill>
                  <a:schemeClr val="tx1"/>
                </a:solidFill>
                <a:latin typeface="+mj-lt"/>
                <a:ea typeface="思源黑体 Regular" panose="020B0500000000000000" charset="-122"/>
                <a:cs typeface="+mj-lt"/>
              </a:rPr>
              <a:t>Text Preprocessing</a:t>
            </a:r>
          </a:p>
        </p:txBody>
      </p:sp>
      <p:sp>
        <p:nvSpPr>
          <p:cNvPr id="9" name="副标题 1"/>
          <p:cNvSpPr/>
          <p:nvPr/>
        </p:nvSpPr>
        <p:spPr>
          <a:xfrm>
            <a:off x="1032510" y="1742440"/>
            <a:ext cx="10041890" cy="4807585"/>
          </a:xfrm>
          <a:prstGeom prst="rect">
            <a:avLst/>
          </a:prstGeom>
        </p:spPr>
        <p:txBody>
          <a:bodyPr vert="horz" lIns="90000" tIns="46800" rIns="90000" bIns="46800" rtlCol="0">
            <a:noAutofit/>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Wingdings" panose="05000000000000000000" charset="0"/>
              <a:buChar char="l"/>
            </a:pPr>
            <a:r>
              <a:rPr kumimoji="1" lang="en-GB" altLang="zh-CN" dirty="0">
                <a:solidFill>
                  <a:schemeClr val="tx1"/>
                </a:solidFill>
                <a:latin typeface="+mn-lt"/>
                <a:ea typeface="+mn-ea"/>
                <a:cs typeface="+mn-lt"/>
                <a:sym typeface="+mn-ea"/>
              </a:rPr>
              <a:t>Remove all of the punctuation and some html elements like &lt;</a:t>
            </a:r>
            <a:r>
              <a:rPr kumimoji="1" lang="en-GB" altLang="zh-CN" dirty="0" err="1">
                <a:solidFill>
                  <a:schemeClr val="tx1"/>
                </a:solidFill>
                <a:latin typeface="+mn-lt"/>
                <a:ea typeface="+mn-ea"/>
                <a:cs typeface="+mn-lt"/>
                <a:sym typeface="+mn-ea"/>
              </a:rPr>
              <a:t>br</a:t>
            </a:r>
            <a:r>
              <a:rPr kumimoji="1" lang="en-GB" altLang="zh-CN" dirty="0">
                <a:solidFill>
                  <a:schemeClr val="tx1"/>
                </a:solidFill>
                <a:latin typeface="+mn-lt"/>
                <a:ea typeface="+mn-ea"/>
                <a:cs typeface="+mn-lt"/>
                <a:sym typeface="+mn-ea"/>
              </a:rPr>
              <a:t>/&gt; and &amp;#34;.</a:t>
            </a:r>
          </a:p>
          <a:p>
            <a:pPr marL="457200" indent="-457200" algn="l">
              <a:buFont typeface="Wingdings" panose="05000000000000000000" charset="0"/>
              <a:buChar char="l"/>
            </a:pPr>
            <a:r>
              <a:rPr kumimoji="1" lang="en-GB" altLang="zh-CN" dirty="0">
                <a:solidFill>
                  <a:schemeClr val="tx1"/>
                </a:solidFill>
                <a:latin typeface="+mn-lt"/>
                <a:ea typeface="+mn-ea"/>
                <a:cs typeface="+mn-lt"/>
                <a:sym typeface="+mn-ea"/>
              </a:rPr>
              <a:t>Turn each and every letter to lower-case letter and do lemmatization, which can transform words like ‘swims’, ‘swam’, ‘swimming’ to ‘swim’.</a:t>
            </a:r>
          </a:p>
          <a:p>
            <a:pPr marL="457200" indent="-457200" algn="l">
              <a:buFont typeface="Wingdings" panose="05000000000000000000" charset="0"/>
              <a:buChar char="l"/>
            </a:pPr>
            <a:r>
              <a:rPr kumimoji="1" lang="en-GB" altLang="zh-CN" dirty="0">
                <a:solidFill>
                  <a:schemeClr val="tx1"/>
                </a:solidFill>
                <a:latin typeface="+mn-lt"/>
                <a:ea typeface="+mn-ea"/>
                <a:cs typeface="+mn-lt"/>
                <a:sym typeface="+mn-ea"/>
              </a:rPr>
              <a:t>Do tokenization to separate the strings into single words. </a:t>
            </a:r>
          </a:p>
          <a:p>
            <a:pPr marL="457200" indent="-457200" algn="l">
              <a:buFont typeface="Wingdings" panose="05000000000000000000" charset="0"/>
              <a:buChar char="l"/>
            </a:pPr>
            <a:r>
              <a:rPr kumimoji="1" lang="en-GB" altLang="zh-CN" dirty="0">
                <a:solidFill>
                  <a:schemeClr val="tx1"/>
                </a:solidFill>
                <a:latin typeface="+mn-lt"/>
                <a:ea typeface="+mn-ea"/>
                <a:cs typeface="+mn-lt"/>
                <a:sym typeface="+mn-ea"/>
              </a:rPr>
              <a:t>Remove all the stop words to get our word boxes.</a:t>
            </a:r>
          </a:p>
          <a:p>
            <a:pPr marL="457200" indent="-457200" algn="l">
              <a:buFont typeface="Wingdings" panose="05000000000000000000" charset="0"/>
              <a:buChar char="l"/>
            </a:pPr>
            <a:endParaRPr kumimoji="1" lang="en-GB" altLang="zh-CN" dirty="0">
              <a:solidFill>
                <a:schemeClr val="tx1"/>
              </a:solidFill>
              <a:latin typeface="+mn-lt"/>
              <a:ea typeface="+mn-ea"/>
              <a:cs typeface="+mn-lt"/>
              <a:sym typeface="+mn-ea"/>
            </a:endParaRP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2545" y="-96520"/>
            <a:ext cx="12277090" cy="7050405"/>
            <a:chOff x="0" y="-152"/>
            <a:chExt cx="19334" cy="11103"/>
          </a:xfrm>
        </p:grpSpPr>
        <p:pic>
          <p:nvPicPr>
            <p:cNvPr id="14" name="图片 13" descr="图片1"/>
            <p:cNvPicPr>
              <a:picLocks noChangeAspect="1"/>
            </p:cNvPicPr>
            <p:nvPr/>
          </p:nvPicPr>
          <p:blipFill>
            <a:blip r:embed="rId3"/>
            <a:stretch>
              <a:fillRect/>
            </a:stretch>
          </p:blipFill>
          <p:spPr>
            <a:xfrm>
              <a:off x="0" y="0"/>
              <a:ext cx="19200" cy="10899"/>
            </a:xfrm>
            <a:prstGeom prst="rect">
              <a:avLst/>
            </a:prstGeom>
          </p:spPr>
        </p:pic>
        <p:sp>
          <p:nvSpPr>
            <p:cNvPr id="18" name="矩形 17"/>
            <p:cNvSpPr/>
            <p:nvPr/>
          </p:nvSpPr>
          <p:spPr>
            <a:xfrm>
              <a:off x="0" y="-152"/>
              <a:ext cx="19334" cy="11103"/>
            </a:xfrm>
            <a:prstGeom prst="rect">
              <a:avLst/>
            </a:prstGeom>
            <a:solidFill>
              <a:schemeClr val="bg2">
                <a:lumMod val="9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30" name="直接连接符 1"/>
          <p:cNvCxnSpPr/>
          <p:nvPr/>
        </p:nvCxnSpPr>
        <p:spPr>
          <a:xfrm>
            <a:off x="790158" y="1671707"/>
            <a:ext cx="286064" cy="0"/>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2" name="副标题 1"/>
          <p:cNvSpPr>
            <a:spLocks noGrp="1"/>
          </p:cNvSpPr>
          <p:nvPr>
            <p:ph type="subTitle" idx="1"/>
          </p:nvPr>
        </p:nvSpPr>
        <p:spPr>
          <a:xfrm>
            <a:off x="1155700" y="1832610"/>
            <a:ext cx="10041890" cy="4807585"/>
          </a:xfrm>
        </p:spPr>
        <p:txBody>
          <a:bodyPr>
            <a:noAutofit/>
          </a:bodyPr>
          <a:lstStyle/>
          <a:p>
            <a:pPr algn="l">
              <a:buFont typeface="Wingdings" panose="05000000000000000000" charset="0"/>
            </a:pPr>
            <a:r>
              <a:rPr lang="en-US">
                <a:solidFill>
                  <a:schemeClr val="tx1"/>
                </a:solidFill>
                <a:uFillTx/>
                <a:latin typeface="+mn-lt"/>
                <a:cs typeface="+mn-lt"/>
              </a:rPr>
              <a:t>Example:</a:t>
            </a:r>
          </a:p>
          <a:p>
            <a:pPr marL="342900" indent="-342900" algn="l">
              <a:buFont typeface="Arial" panose="020B0604020202020204" pitchFamily="34" charset="0"/>
              <a:buChar char="•"/>
            </a:pPr>
            <a:r>
              <a:rPr kumimoji="1" lang="en-US" altLang="en-GB" dirty="0">
                <a:latin typeface="+mn-lt"/>
                <a:cs typeface="+mn-lt"/>
                <a:sym typeface="+mn-ea"/>
              </a:rPr>
              <a:t>W</a:t>
            </a:r>
            <a:r>
              <a:rPr kumimoji="1" lang="en-GB" altLang="zh-CN" dirty="0">
                <a:latin typeface="+mn-lt"/>
                <a:cs typeface="+mn-lt"/>
                <a:sym typeface="+mn-ea"/>
              </a:rPr>
              <a:t>e split the </a:t>
            </a:r>
            <a:r>
              <a:rPr kumimoji="1" lang="en-GB" altLang="zh-CN" dirty="0" err="1">
                <a:latin typeface="+mn-lt"/>
                <a:cs typeface="+mn-lt"/>
                <a:sym typeface="+mn-ea"/>
              </a:rPr>
              <a:t>camera.tsv</a:t>
            </a:r>
            <a:r>
              <a:rPr kumimoji="1" lang="en-GB" altLang="zh-CN" dirty="0">
                <a:latin typeface="+mn-lt"/>
                <a:cs typeface="+mn-lt"/>
                <a:sym typeface="+mn-ea"/>
              </a:rPr>
              <a:t> (1.1GB) into 11 small </a:t>
            </a:r>
            <a:r>
              <a:rPr kumimoji="1" lang="en-GB" altLang="zh-CN" dirty="0" err="1">
                <a:latin typeface="+mn-lt"/>
                <a:cs typeface="+mn-lt"/>
                <a:sym typeface="+mn-ea"/>
              </a:rPr>
              <a:t>tsv</a:t>
            </a:r>
            <a:r>
              <a:rPr kumimoji="1" lang="en-GB" altLang="zh-CN" dirty="0">
                <a:latin typeface="+mn-lt"/>
                <a:cs typeface="+mn-lt"/>
                <a:sym typeface="+mn-ea"/>
              </a:rPr>
              <a:t> files. </a:t>
            </a:r>
          </a:p>
          <a:p>
            <a:pPr marL="342900" indent="-342900" algn="l">
              <a:buFont typeface="Arial" panose="020B0604020202020204" pitchFamily="34" charset="0"/>
              <a:buChar char="•"/>
            </a:pPr>
            <a:r>
              <a:rPr kumimoji="1" lang="en-GB" altLang="zh-CN" dirty="0">
                <a:latin typeface="+mn-lt"/>
                <a:cs typeface="+mn-lt"/>
                <a:sym typeface="+mn-ea"/>
              </a:rPr>
              <a:t>After that, we run </a:t>
            </a:r>
            <a:r>
              <a:rPr kumimoji="1" lang="en-GB" altLang="zh-CN" dirty="0" err="1">
                <a:latin typeface="+mn-lt"/>
                <a:cs typeface="+mn-lt"/>
                <a:sym typeface="+mn-ea"/>
              </a:rPr>
              <a:t>word_freq_array_camera.sh</a:t>
            </a:r>
            <a:r>
              <a:rPr kumimoji="1" lang="en-GB" altLang="zh-CN" dirty="0">
                <a:latin typeface="+mn-lt"/>
                <a:cs typeface="+mn-lt"/>
                <a:sym typeface="+mn-ea"/>
              </a:rPr>
              <a:t> to launch 11 small jobs. Each job does the tokenization and lemmatization to each csv file, and then calculates the frequency of each word, returning a csv file with Column word, </a:t>
            </a:r>
            <a:r>
              <a:rPr kumimoji="1" lang="en-GB" altLang="zh-CN" dirty="0" err="1">
                <a:latin typeface="+mn-lt"/>
                <a:cs typeface="+mn-lt"/>
                <a:sym typeface="+mn-ea"/>
              </a:rPr>
              <a:t>star_ratings</a:t>
            </a:r>
            <a:r>
              <a:rPr kumimoji="1" lang="en-GB" altLang="zh-CN" dirty="0">
                <a:latin typeface="+mn-lt"/>
                <a:cs typeface="+mn-lt"/>
                <a:sym typeface="+mn-ea"/>
              </a:rPr>
              <a:t>, and frequency. </a:t>
            </a:r>
          </a:p>
          <a:p>
            <a:pPr marL="342900" indent="-342900" algn="l">
              <a:buFont typeface="Arial" panose="020B0604020202020204" pitchFamily="34" charset="0"/>
              <a:buChar char="•"/>
            </a:pPr>
            <a:r>
              <a:rPr kumimoji="1" lang="en-GB" altLang="zh-CN" dirty="0">
                <a:latin typeface="+mn-lt"/>
                <a:cs typeface="+mn-lt"/>
                <a:sym typeface="+mn-ea"/>
              </a:rPr>
              <a:t>Then, a bash file named </a:t>
            </a:r>
            <a:r>
              <a:rPr kumimoji="1" lang="en-GB" altLang="zh-CN" dirty="0" err="1">
                <a:latin typeface="+mn-lt"/>
                <a:cs typeface="+mn-lt"/>
                <a:sym typeface="+mn-ea"/>
              </a:rPr>
              <a:t>merge.sh</a:t>
            </a:r>
            <a:r>
              <a:rPr kumimoji="1" lang="en-GB" altLang="zh-CN" dirty="0">
                <a:latin typeface="+mn-lt"/>
                <a:cs typeface="+mn-lt"/>
                <a:sym typeface="+mn-ea"/>
              </a:rPr>
              <a:t> merges all these csv files about camera into one csv file.</a:t>
            </a:r>
            <a:endParaRPr kumimoji="1" lang="en-GB" altLang="zh-CN" i="1" dirty="0">
              <a:latin typeface="+mn-lt"/>
              <a:cs typeface="+mn-lt"/>
            </a:endParaRPr>
          </a:p>
          <a:p>
            <a:pPr algn="l">
              <a:buFont typeface="Wingdings" panose="05000000000000000000" charset="0"/>
            </a:pPr>
            <a:endParaRPr lang="en-US" i="1" u="sng">
              <a:solidFill>
                <a:schemeClr val="tx1"/>
              </a:solidFill>
              <a:uFillTx/>
              <a:latin typeface="+mn-lt"/>
              <a:cs typeface="+mn-lt"/>
            </a:endParaRPr>
          </a:p>
          <a:p>
            <a:pPr algn="l">
              <a:buFont typeface="Wingdings" panose="05000000000000000000" charset="0"/>
            </a:pPr>
            <a:endParaRPr lang="en-US" u="sng">
              <a:solidFill>
                <a:schemeClr val="tx1"/>
              </a:solidFill>
              <a:uFillTx/>
              <a:latin typeface="+mn-lt"/>
              <a:cs typeface="+mn-lt"/>
            </a:endParaRPr>
          </a:p>
          <a:p>
            <a:pPr algn="l">
              <a:buFont typeface="Wingdings" panose="05000000000000000000" charset="0"/>
            </a:pPr>
            <a:endParaRPr kumimoji="1" lang="en-GB" altLang="zh-CN" dirty="0">
              <a:solidFill>
                <a:schemeClr val="tx1"/>
              </a:solidFill>
              <a:latin typeface="+mn-lt"/>
              <a:cs typeface="+mn-lt"/>
            </a:endParaRPr>
          </a:p>
          <a:p>
            <a:pPr algn="l">
              <a:buFont typeface="Arial" panose="020B0604020202020204" pitchFamily="34" charset="0"/>
            </a:pPr>
            <a:endParaRPr kumimoji="1" lang="en-GB" altLang="zh-CN" u="sng" dirty="0">
              <a:solidFill>
                <a:schemeClr val="tx1"/>
              </a:solidFill>
              <a:uFillTx/>
              <a:latin typeface="+mn-lt"/>
              <a:cs typeface="+mn-lt"/>
            </a:endParaRPr>
          </a:p>
        </p:txBody>
      </p:sp>
      <p:sp>
        <p:nvSpPr>
          <p:cNvPr id="3" name="文本框 1"/>
          <p:cNvSpPr txBox="1"/>
          <p:nvPr/>
        </p:nvSpPr>
        <p:spPr>
          <a:xfrm>
            <a:off x="1075690" y="778510"/>
            <a:ext cx="4072255" cy="720090"/>
          </a:xfrm>
          <a:prstGeom prst="rect">
            <a:avLst/>
          </a:prstGeom>
          <a:ln w="12700">
            <a:miter lim="400000"/>
          </a:ln>
        </p:spPr>
        <p:txBody>
          <a:bodyPr wrap="square" lIns="0" tIns="0" rIns="0" bIns="0">
            <a:spAutoFit/>
          </a:bodyPr>
          <a:lstStyle/>
          <a:p>
            <a:pPr algn="l">
              <a:lnSpc>
                <a:spcPct val="130000"/>
              </a:lnSpc>
              <a:defRPr sz="3500" b="0">
                <a:solidFill>
                  <a:srgbClr val="F7F9FF"/>
                </a:solidFill>
                <a:latin typeface="Roboto"/>
                <a:ea typeface="Roboto"/>
                <a:cs typeface="Roboto"/>
                <a:sym typeface="Roboto"/>
              </a:defRPr>
            </a:pPr>
            <a:r>
              <a:rPr lang="en-US" sz="3600" b="1">
                <a:solidFill>
                  <a:schemeClr val="tx1"/>
                </a:solidFill>
                <a:latin typeface="+mj-lt"/>
                <a:ea typeface="思源黑体 Regular" panose="020B0500000000000000" charset="-122"/>
                <a:cs typeface="+mj-lt"/>
              </a:rPr>
              <a:t>Data Processing</a:t>
            </a:r>
          </a:p>
        </p:txBody>
      </p:sp>
      <p:grpSp>
        <p:nvGrpSpPr>
          <p:cNvPr id="4" name="组合 3"/>
          <p:cNvGrpSpPr/>
          <p:nvPr/>
        </p:nvGrpSpPr>
        <p:grpSpPr>
          <a:xfrm>
            <a:off x="-41910" y="-96520"/>
            <a:ext cx="12277090" cy="7050405"/>
            <a:chOff x="0" y="-152"/>
            <a:chExt cx="19334" cy="11103"/>
          </a:xfrm>
        </p:grpSpPr>
        <p:pic>
          <p:nvPicPr>
            <p:cNvPr id="5" name="图片 4" descr="图片1"/>
            <p:cNvPicPr>
              <a:picLocks noChangeAspect="1"/>
            </p:cNvPicPr>
            <p:nvPr/>
          </p:nvPicPr>
          <p:blipFill>
            <a:blip r:embed="rId3"/>
            <a:stretch>
              <a:fillRect/>
            </a:stretch>
          </p:blipFill>
          <p:spPr>
            <a:xfrm>
              <a:off x="0" y="0"/>
              <a:ext cx="19200" cy="10899"/>
            </a:xfrm>
            <a:prstGeom prst="rect">
              <a:avLst/>
            </a:prstGeom>
          </p:spPr>
        </p:pic>
        <p:sp>
          <p:nvSpPr>
            <p:cNvPr id="6" name="矩形 5"/>
            <p:cNvSpPr/>
            <p:nvPr/>
          </p:nvSpPr>
          <p:spPr>
            <a:xfrm>
              <a:off x="0" y="-152"/>
              <a:ext cx="19334" cy="11103"/>
            </a:xfrm>
            <a:prstGeom prst="rect">
              <a:avLst/>
            </a:prstGeom>
            <a:solidFill>
              <a:schemeClr val="bg2">
                <a:lumMod val="9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7" name="文本框 1"/>
          <p:cNvSpPr txBox="1"/>
          <p:nvPr/>
        </p:nvSpPr>
        <p:spPr>
          <a:xfrm>
            <a:off x="1155700" y="778510"/>
            <a:ext cx="8928100" cy="720090"/>
          </a:xfrm>
          <a:prstGeom prst="rect">
            <a:avLst/>
          </a:prstGeom>
          <a:ln w="12700">
            <a:miter lim="400000"/>
          </a:ln>
        </p:spPr>
        <p:txBody>
          <a:bodyPr wrap="square" lIns="0" tIns="0" rIns="0" bIns="0">
            <a:spAutoFit/>
          </a:bodyPr>
          <a:lstStyle/>
          <a:p>
            <a:pPr algn="l">
              <a:lnSpc>
                <a:spcPct val="130000"/>
              </a:lnSpc>
              <a:defRPr sz="3500" b="0">
                <a:solidFill>
                  <a:srgbClr val="F7F9FF"/>
                </a:solidFill>
                <a:latin typeface="Roboto"/>
                <a:ea typeface="Roboto"/>
                <a:cs typeface="Roboto"/>
                <a:sym typeface="Roboto"/>
              </a:defRPr>
            </a:pPr>
            <a:r>
              <a:rPr lang="en-US" sz="3600" b="1">
                <a:solidFill>
                  <a:schemeClr val="tx1"/>
                </a:solidFill>
                <a:latin typeface="+mj-lt"/>
                <a:ea typeface="思源黑体 Regular" panose="020B0500000000000000" charset="-122"/>
                <a:cs typeface="+mj-lt"/>
              </a:rPr>
              <a:t>Computation for words frequency</a:t>
            </a:r>
          </a:p>
        </p:txBody>
      </p:sp>
      <p:sp>
        <p:nvSpPr>
          <p:cNvPr id="9" name="副标题 1"/>
          <p:cNvSpPr/>
          <p:nvPr/>
        </p:nvSpPr>
        <p:spPr>
          <a:xfrm>
            <a:off x="1032510" y="2146300"/>
            <a:ext cx="10041890" cy="3456940"/>
          </a:xfrm>
          <a:prstGeom prst="rect">
            <a:avLst/>
          </a:prstGeom>
        </p:spPr>
        <p:txBody>
          <a:bodyPr vert="horz" lIns="90000" tIns="46800" rIns="90000" bIns="46800" rtlCol="0">
            <a:noAutofit/>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Wingdings" panose="05000000000000000000" charset="0"/>
              <a:buChar char="l"/>
            </a:pPr>
            <a:r>
              <a:rPr kumimoji="1" lang="en-GB" altLang="zh-CN" dirty="0">
                <a:solidFill>
                  <a:schemeClr val="tx1"/>
                </a:solidFill>
                <a:latin typeface="+mn-lt"/>
                <a:ea typeface="+mn-ea"/>
                <a:cs typeface="+mn-lt"/>
                <a:sym typeface="+mn-ea"/>
              </a:rPr>
              <a:t>Group our word boxes to get words frequency results. </a:t>
            </a:r>
          </a:p>
          <a:p>
            <a:pPr marL="457200" indent="-457200" algn="l">
              <a:buFont typeface="Wingdings" panose="05000000000000000000" charset="0"/>
              <a:buChar char="l"/>
            </a:pPr>
            <a:r>
              <a:rPr kumimoji="1" lang="en-GB" altLang="zh-CN" dirty="0">
                <a:solidFill>
                  <a:schemeClr val="tx1"/>
                </a:solidFill>
                <a:latin typeface="+mn-lt"/>
                <a:ea typeface="+mn-ea"/>
                <a:cs typeface="+mn-lt"/>
                <a:sym typeface="+mn-ea"/>
              </a:rPr>
              <a:t>Extract top 2000 words in each split file and merge them into one .csv file. </a:t>
            </a:r>
          </a:p>
          <a:p>
            <a:pPr marL="457200" indent="-457200" algn="l">
              <a:buFont typeface="Wingdings" panose="05000000000000000000" charset="0"/>
              <a:buChar char="l"/>
            </a:pPr>
            <a:r>
              <a:rPr kumimoji="1" lang="en-GB" altLang="zh-CN" dirty="0">
                <a:solidFill>
                  <a:schemeClr val="tx1"/>
                </a:solidFill>
                <a:latin typeface="+mn-lt"/>
                <a:ea typeface="+mn-ea"/>
                <a:cs typeface="+mn-lt"/>
                <a:sym typeface="+mn-ea"/>
              </a:rPr>
              <a:t>Select all the nouns from the words we get. </a:t>
            </a:r>
          </a:p>
          <a:p>
            <a:pPr marL="457200" indent="-457200" algn="l">
              <a:buFont typeface="Wingdings" panose="05000000000000000000" charset="0"/>
              <a:buChar char="l"/>
            </a:pPr>
            <a:r>
              <a:rPr kumimoji="1" lang="en-GB" altLang="zh-CN" dirty="0">
                <a:solidFill>
                  <a:schemeClr val="tx1"/>
                </a:solidFill>
                <a:latin typeface="+mn-lt"/>
                <a:ea typeface="+mn-ea"/>
                <a:cs typeface="+mn-lt"/>
                <a:sym typeface="+mn-ea"/>
              </a:rPr>
              <a:t>Do these on each of the 6 sub files</a:t>
            </a:r>
            <a:r>
              <a:rPr kumimoji="1" lang="en-US" altLang="en-GB" dirty="0">
                <a:solidFill>
                  <a:schemeClr val="tx1"/>
                </a:solidFill>
                <a:latin typeface="+mn-lt"/>
                <a:ea typeface="+mn-ea"/>
                <a:cs typeface="+mn-lt"/>
                <a:sym typeface="+mn-ea"/>
              </a:rPr>
              <a:t>.</a:t>
            </a: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2545" y="-96520"/>
            <a:ext cx="12277090" cy="7050405"/>
            <a:chOff x="0" y="-152"/>
            <a:chExt cx="19334" cy="11103"/>
          </a:xfrm>
        </p:grpSpPr>
        <p:pic>
          <p:nvPicPr>
            <p:cNvPr id="14" name="图片 13" descr="图片1"/>
            <p:cNvPicPr>
              <a:picLocks noChangeAspect="1"/>
            </p:cNvPicPr>
            <p:nvPr/>
          </p:nvPicPr>
          <p:blipFill>
            <a:blip r:embed="rId3"/>
            <a:stretch>
              <a:fillRect/>
            </a:stretch>
          </p:blipFill>
          <p:spPr>
            <a:xfrm>
              <a:off x="0" y="0"/>
              <a:ext cx="19200" cy="10899"/>
            </a:xfrm>
            <a:prstGeom prst="rect">
              <a:avLst/>
            </a:prstGeom>
          </p:spPr>
        </p:pic>
        <p:sp>
          <p:nvSpPr>
            <p:cNvPr id="18" name="矩形 17"/>
            <p:cNvSpPr/>
            <p:nvPr/>
          </p:nvSpPr>
          <p:spPr>
            <a:xfrm>
              <a:off x="0" y="-152"/>
              <a:ext cx="19334" cy="11103"/>
            </a:xfrm>
            <a:prstGeom prst="rect">
              <a:avLst/>
            </a:prstGeom>
            <a:solidFill>
              <a:schemeClr val="bg2">
                <a:lumMod val="9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30" name="直接连接符 1"/>
          <p:cNvCxnSpPr/>
          <p:nvPr/>
        </p:nvCxnSpPr>
        <p:spPr>
          <a:xfrm>
            <a:off x="790158" y="1671707"/>
            <a:ext cx="286064" cy="0"/>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2" name="副标题 1"/>
          <p:cNvSpPr>
            <a:spLocks noGrp="1"/>
          </p:cNvSpPr>
          <p:nvPr>
            <p:ph type="subTitle" idx="1"/>
          </p:nvPr>
        </p:nvSpPr>
        <p:spPr>
          <a:xfrm>
            <a:off x="1155700" y="1832610"/>
            <a:ext cx="10041890" cy="4807585"/>
          </a:xfrm>
        </p:spPr>
        <p:txBody>
          <a:bodyPr>
            <a:noAutofit/>
          </a:bodyPr>
          <a:lstStyle/>
          <a:p>
            <a:pPr algn="l">
              <a:buFont typeface="Wingdings" panose="05000000000000000000" charset="0"/>
            </a:pPr>
            <a:r>
              <a:rPr lang="en-US">
                <a:solidFill>
                  <a:schemeClr val="tx1"/>
                </a:solidFill>
                <a:uFillTx/>
                <a:latin typeface="+mn-lt"/>
                <a:cs typeface="+mn-lt"/>
              </a:rPr>
              <a:t>Example:</a:t>
            </a:r>
          </a:p>
          <a:p>
            <a:pPr marL="342900" indent="-342900" algn="l">
              <a:buFont typeface="Arial" panose="020B0604020202020204" pitchFamily="34" charset="0"/>
              <a:buChar char="•"/>
            </a:pPr>
            <a:r>
              <a:rPr kumimoji="1" lang="en-US" altLang="en-GB" dirty="0">
                <a:latin typeface="+mn-lt"/>
                <a:cs typeface="+mn-lt"/>
                <a:sym typeface="+mn-ea"/>
              </a:rPr>
              <a:t>W</a:t>
            </a:r>
            <a:r>
              <a:rPr kumimoji="1" lang="en-GB" altLang="zh-CN" dirty="0">
                <a:latin typeface="+mn-lt"/>
                <a:cs typeface="+mn-lt"/>
                <a:sym typeface="+mn-ea"/>
              </a:rPr>
              <a:t>e split the </a:t>
            </a:r>
            <a:r>
              <a:rPr kumimoji="1" lang="en-GB" altLang="zh-CN" dirty="0" err="1">
                <a:latin typeface="+mn-lt"/>
                <a:cs typeface="+mn-lt"/>
                <a:sym typeface="+mn-ea"/>
              </a:rPr>
              <a:t>camera.tsv</a:t>
            </a:r>
            <a:r>
              <a:rPr kumimoji="1" lang="en-GB" altLang="zh-CN" dirty="0">
                <a:latin typeface="+mn-lt"/>
                <a:cs typeface="+mn-lt"/>
                <a:sym typeface="+mn-ea"/>
              </a:rPr>
              <a:t> (1.1GB) into 11 small </a:t>
            </a:r>
            <a:r>
              <a:rPr kumimoji="1" lang="en-GB" altLang="zh-CN" dirty="0" err="1">
                <a:latin typeface="+mn-lt"/>
                <a:cs typeface="+mn-lt"/>
                <a:sym typeface="+mn-ea"/>
              </a:rPr>
              <a:t>tsv</a:t>
            </a:r>
            <a:r>
              <a:rPr kumimoji="1" lang="en-GB" altLang="zh-CN" dirty="0">
                <a:latin typeface="+mn-lt"/>
                <a:cs typeface="+mn-lt"/>
                <a:sym typeface="+mn-ea"/>
              </a:rPr>
              <a:t> files. </a:t>
            </a:r>
          </a:p>
          <a:p>
            <a:pPr marL="342900" indent="-342900" algn="l">
              <a:buFont typeface="Arial" panose="020B0604020202020204" pitchFamily="34" charset="0"/>
              <a:buChar char="•"/>
            </a:pPr>
            <a:r>
              <a:rPr kumimoji="1" lang="en-GB" altLang="zh-CN" dirty="0">
                <a:latin typeface="+mn-lt"/>
                <a:cs typeface="+mn-lt"/>
                <a:sym typeface="+mn-ea"/>
              </a:rPr>
              <a:t>After that, we run </a:t>
            </a:r>
            <a:r>
              <a:rPr kumimoji="1" lang="en-GB" altLang="zh-CN" dirty="0" err="1">
                <a:latin typeface="+mn-lt"/>
                <a:cs typeface="+mn-lt"/>
                <a:sym typeface="+mn-ea"/>
              </a:rPr>
              <a:t>word_freq_array_camera.sh</a:t>
            </a:r>
            <a:r>
              <a:rPr kumimoji="1" lang="en-GB" altLang="zh-CN" dirty="0">
                <a:latin typeface="+mn-lt"/>
                <a:cs typeface="+mn-lt"/>
                <a:sym typeface="+mn-ea"/>
              </a:rPr>
              <a:t> to launch 11 small jobs. Each job does the tokenization and lemmatization to each csv file, and then calculates the frequency of each word, returning a csv file with Column word, </a:t>
            </a:r>
            <a:r>
              <a:rPr kumimoji="1" lang="en-GB" altLang="zh-CN" dirty="0" err="1">
                <a:latin typeface="+mn-lt"/>
                <a:cs typeface="+mn-lt"/>
                <a:sym typeface="+mn-ea"/>
              </a:rPr>
              <a:t>star_ratings</a:t>
            </a:r>
            <a:r>
              <a:rPr kumimoji="1" lang="en-GB" altLang="zh-CN" dirty="0">
                <a:latin typeface="+mn-lt"/>
                <a:cs typeface="+mn-lt"/>
                <a:sym typeface="+mn-ea"/>
              </a:rPr>
              <a:t>, and frequency. </a:t>
            </a:r>
          </a:p>
          <a:p>
            <a:pPr marL="342900" indent="-342900" algn="l">
              <a:buFont typeface="Arial" panose="020B0604020202020204" pitchFamily="34" charset="0"/>
              <a:buChar char="•"/>
            </a:pPr>
            <a:r>
              <a:rPr kumimoji="1" lang="en-GB" altLang="zh-CN" dirty="0">
                <a:latin typeface="+mn-lt"/>
                <a:cs typeface="+mn-lt"/>
                <a:sym typeface="+mn-ea"/>
              </a:rPr>
              <a:t>Then, a bash file named </a:t>
            </a:r>
            <a:r>
              <a:rPr kumimoji="1" lang="en-GB" altLang="zh-CN" dirty="0" err="1">
                <a:latin typeface="+mn-lt"/>
                <a:cs typeface="+mn-lt"/>
                <a:sym typeface="+mn-ea"/>
              </a:rPr>
              <a:t>merge.sh</a:t>
            </a:r>
            <a:r>
              <a:rPr kumimoji="1" lang="en-GB" altLang="zh-CN" dirty="0">
                <a:latin typeface="+mn-lt"/>
                <a:cs typeface="+mn-lt"/>
                <a:sym typeface="+mn-ea"/>
              </a:rPr>
              <a:t> merges all these csv files about camera into one csv file.</a:t>
            </a:r>
            <a:endParaRPr kumimoji="1" lang="en-GB" altLang="zh-CN" i="1" dirty="0">
              <a:latin typeface="+mn-lt"/>
              <a:cs typeface="+mn-lt"/>
            </a:endParaRPr>
          </a:p>
          <a:p>
            <a:pPr algn="l">
              <a:buFont typeface="Wingdings" panose="05000000000000000000" charset="0"/>
            </a:pPr>
            <a:endParaRPr lang="en-US" i="1" u="sng">
              <a:solidFill>
                <a:schemeClr val="tx1"/>
              </a:solidFill>
              <a:uFillTx/>
              <a:latin typeface="+mn-lt"/>
              <a:cs typeface="+mn-lt"/>
            </a:endParaRPr>
          </a:p>
          <a:p>
            <a:pPr algn="l">
              <a:buFont typeface="Wingdings" panose="05000000000000000000" charset="0"/>
            </a:pPr>
            <a:endParaRPr lang="en-US" u="sng">
              <a:solidFill>
                <a:schemeClr val="tx1"/>
              </a:solidFill>
              <a:uFillTx/>
              <a:latin typeface="+mn-lt"/>
              <a:cs typeface="+mn-lt"/>
            </a:endParaRPr>
          </a:p>
          <a:p>
            <a:pPr algn="l">
              <a:buFont typeface="Wingdings" panose="05000000000000000000" charset="0"/>
            </a:pPr>
            <a:endParaRPr kumimoji="1" lang="en-GB" altLang="zh-CN" dirty="0">
              <a:solidFill>
                <a:schemeClr val="tx1"/>
              </a:solidFill>
              <a:latin typeface="+mn-lt"/>
              <a:cs typeface="+mn-lt"/>
            </a:endParaRPr>
          </a:p>
          <a:p>
            <a:pPr algn="l">
              <a:buFont typeface="Arial" panose="020B0604020202020204" pitchFamily="34" charset="0"/>
            </a:pPr>
            <a:endParaRPr kumimoji="1" lang="en-GB" altLang="zh-CN" u="sng" dirty="0">
              <a:solidFill>
                <a:schemeClr val="tx1"/>
              </a:solidFill>
              <a:uFillTx/>
              <a:latin typeface="+mn-lt"/>
              <a:cs typeface="+mn-lt"/>
            </a:endParaRPr>
          </a:p>
        </p:txBody>
      </p:sp>
      <p:sp>
        <p:nvSpPr>
          <p:cNvPr id="3" name="文本框 1"/>
          <p:cNvSpPr txBox="1"/>
          <p:nvPr/>
        </p:nvSpPr>
        <p:spPr>
          <a:xfrm>
            <a:off x="1075690" y="778510"/>
            <a:ext cx="4072255" cy="720090"/>
          </a:xfrm>
          <a:prstGeom prst="rect">
            <a:avLst/>
          </a:prstGeom>
          <a:ln w="12700">
            <a:miter lim="400000"/>
          </a:ln>
        </p:spPr>
        <p:txBody>
          <a:bodyPr wrap="square" lIns="0" tIns="0" rIns="0" bIns="0">
            <a:spAutoFit/>
          </a:bodyPr>
          <a:lstStyle/>
          <a:p>
            <a:pPr algn="l">
              <a:lnSpc>
                <a:spcPct val="130000"/>
              </a:lnSpc>
              <a:defRPr sz="3500" b="0">
                <a:solidFill>
                  <a:srgbClr val="F7F9FF"/>
                </a:solidFill>
                <a:latin typeface="Roboto"/>
                <a:ea typeface="Roboto"/>
                <a:cs typeface="Roboto"/>
                <a:sym typeface="Roboto"/>
              </a:defRPr>
            </a:pPr>
            <a:r>
              <a:rPr lang="en-US" sz="3600" b="1">
                <a:solidFill>
                  <a:schemeClr val="tx1"/>
                </a:solidFill>
                <a:latin typeface="+mj-lt"/>
                <a:ea typeface="思源黑体 Regular" panose="020B0500000000000000" charset="-122"/>
                <a:cs typeface="+mj-lt"/>
              </a:rPr>
              <a:t>Data Processing</a:t>
            </a:r>
          </a:p>
        </p:txBody>
      </p:sp>
      <p:grpSp>
        <p:nvGrpSpPr>
          <p:cNvPr id="4" name="组合 3"/>
          <p:cNvGrpSpPr/>
          <p:nvPr/>
        </p:nvGrpSpPr>
        <p:grpSpPr>
          <a:xfrm>
            <a:off x="-51254" y="-64770"/>
            <a:ext cx="12277090" cy="7050405"/>
            <a:chOff x="0" y="-152"/>
            <a:chExt cx="19334" cy="11103"/>
          </a:xfrm>
        </p:grpSpPr>
        <p:pic>
          <p:nvPicPr>
            <p:cNvPr id="5" name="图片 4" descr="图片1"/>
            <p:cNvPicPr>
              <a:picLocks noChangeAspect="1"/>
            </p:cNvPicPr>
            <p:nvPr/>
          </p:nvPicPr>
          <p:blipFill>
            <a:blip r:embed="rId3"/>
            <a:stretch>
              <a:fillRect/>
            </a:stretch>
          </p:blipFill>
          <p:spPr>
            <a:xfrm>
              <a:off x="0" y="0"/>
              <a:ext cx="19200" cy="10899"/>
            </a:xfrm>
            <a:prstGeom prst="rect">
              <a:avLst/>
            </a:prstGeom>
          </p:spPr>
        </p:pic>
        <p:sp>
          <p:nvSpPr>
            <p:cNvPr id="6" name="矩形 5"/>
            <p:cNvSpPr/>
            <p:nvPr/>
          </p:nvSpPr>
          <p:spPr>
            <a:xfrm>
              <a:off x="0" y="-152"/>
              <a:ext cx="19334" cy="11103"/>
            </a:xfrm>
            <a:prstGeom prst="rect">
              <a:avLst/>
            </a:prstGeom>
            <a:solidFill>
              <a:schemeClr val="bg2">
                <a:lumMod val="9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7" name="文本框 1"/>
          <p:cNvSpPr txBox="1"/>
          <p:nvPr/>
        </p:nvSpPr>
        <p:spPr>
          <a:xfrm>
            <a:off x="308113" y="778510"/>
            <a:ext cx="10889476" cy="645241"/>
          </a:xfrm>
          <a:prstGeom prst="rect">
            <a:avLst/>
          </a:prstGeom>
          <a:ln w="12700">
            <a:miter lim="400000"/>
          </a:ln>
        </p:spPr>
        <p:txBody>
          <a:bodyPr wrap="square" lIns="0" tIns="0" rIns="0" bIns="0">
            <a:spAutoFit/>
          </a:bodyPr>
          <a:lstStyle/>
          <a:p>
            <a:pPr algn="l">
              <a:lnSpc>
                <a:spcPct val="130000"/>
              </a:lnSpc>
              <a:defRPr sz="3500" b="0">
                <a:solidFill>
                  <a:srgbClr val="F7F9FF"/>
                </a:solidFill>
                <a:latin typeface="Roboto"/>
                <a:ea typeface="Roboto"/>
                <a:cs typeface="Roboto"/>
                <a:sym typeface="Roboto"/>
              </a:defRPr>
            </a:pPr>
            <a:r>
              <a:rPr lang="en-US" sz="3600" b="1" dirty="0">
                <a:solidFill>
                  <a:schemeClr val="tx1"/>
                </a:solidFill>
                <a:latin typeface="+mj-lt"/>
                <a:ea typeface="思源黑体 Regular" panose="020B0500000000000000" charset="-122"/>
                <a:cs typeface="+mj-lt"/>
              </a:rPr>
              <a:t>Computation for words frequency with star rating</a:t>
            </a:r>
          </a:p>
        </p:txBody>
      </p:sp>
      <p:sp>
        <p:nvSpPr>
          <p:cNvPr id="9" name="副标题 1"/>
          <p:cNvSpPr/>
          <p:nvPr/>
        </p:nvSpPr>
        <p:spPr>
          <a:xfrm>
            <a:off x="2935240" y="1832610"/>
            <a:ext cx="5500618" cy="927735"/>
          </a:xfrm>
          <a:prstGeom prst="rect">
            <a:avLst/>
          </a:prstGeom>
        </p:spPr>
        <p:txBody>
          <a:bodyPr vert="horz" lIns="90000" tIns="46800" rIns="90000" bIns="46800" rtlCol="0">
            <a:noAutofit/>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buFont typeface="Wingdings" panose="05000000000000000000" charset="0"/>
            </a:pPr>
            <a:r>
              <a:rPr kumimoji="1" lang="en-US" sz="2800" dirty="0">
                <a:solidFill>
                  <a:schemeClr val="tx1"/>
                </a:solidFill>
                <a:latin typeface="+mn-lt"/>
                <a:ea typeface="+mn-ea"/>
                <a:cs typeface="+mn-lt"/>
                <a:sym typeface="+mn-ea"/>
              </a:rPr>
              <a:t>Part of our original result</a:t>
            </a:r>
            <a:endParaRPr kumimoji="1" lang="en-US" dirty="0">
              <a:solidFill>
                <a:schemeClr val="tx1"/>
              </a:solidFill>
              <a:latin typeface="+mn-lt"/>
              <a:ea typeface="+mn-ea"/>
              <a:cs typeface="+mn-lt"/>
              <a:sym typeface="+mn-ea"/>
            </a:endParaRPr>
          </a:p>
        </p:txBody>
      </p:sp>
      <p:pic>
        <p:nvPicPr>
          <p:cNvPr id="8" name="图片 7"/>
          <p:cNvPicPr>
            <a:picLocks noChangeAspect="1"/>
          </p:cNvPicPr>
          <p:nvPr/>
        </p:nvPicPr>
        <p:blipFill>
          <a:blip r:embed="rId4"/>
          <a:stretch>
            <a:fillRect/>
          </a:stretch>
        </p:blipFill>
        <p:spPr>
          <a:xfrm>
            <a:off x="411480" y="2760345"/>
            <a:ext cx="11370945" cy="2261870"/>
          </a:xfrm>
          <a:prstGeom prst="rect">
            <a:avLst/>
          </a:prstGeom>
        </p:spPr>
      </p:pic>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269</TotalTime>
  <Words>1608</Words>
  <Application>Microsoft Macintosh PowerPoint</Application>
  <PresentationFormat>宽屏</PresentationFormat>
  <Paragraphs>150</Paragraphs>
  <Slides>17</Slides>
  <Notes>1</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17</vt:i4>
      </vt:variant>
    </vt:vector>
  </HeadingPairs>
  <TitlesOfParts>
    <vt:vector size="21" baseType="lpstr">
      <vt:lpstr>Calibri</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BOWEN TIAN</cp:lastModifiedBy>
  <cp:revision>203</cp:revision>
  <dcterms:created xsi:type="dcterms:W3CDTF">2019-06-19T02:08:00Z</dcterms:created>
  <dcterms:modified xsi:type="dcterms:W3CDTF">2021-12-09T05:28:55Z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2052-11.1.0.9192</vt:lpwstr>
  </property>
</Properties>
</file>